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51"/>
  </p:notesMasterIdLst>
  <p:sldIdLst>
    <p:sldId id="256" r:id="rId2"/>
    <p:sldId id="306" r:id="rId3"/>
    <p:sldId id="291" r:id="rId4"/>
    <p:sldId id="292" r:id="rId5"/>
    <p:sldId id="293" r:id="rId6"/>
    <p:sldId id="295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257" r:id="rId18"/>
    <p:sldId id="283" r:id="rId19"/>
    <p:sldId id="287" r:id="rId20"/>
    <p:sldId id="284" r:id="rId21"/>
    <p:sldId id="285" r:id="rId22"/>
    <p:sldId id="289" r:id="rId23"/>
    <p:sldId id="286" r:id="rId24"/>
    <p:sldId id="290" r:id="rId25"/>
    <p:sldId id="258" r:id="rId26"/>
    <p:sldId id="259" r:id="rId27"/>
    <p:sldId id="260" r:id="rId28"/>
    <p:sldId id="261" r:id="rId29"/>
    <p:sldId id="262" r:id="rId30"/>
    <p:sldId id="264" r:id="rId31"/>
    <p:sldId id="263" r:id="rId32"/>
    <p:sldId id="265" r:id="rId33"/>
    <p:sldId id="267" r:id="rId34"/>
    <p:sldId id="266" r:id="rId35"/>
    <p:sldId id="268" r:id="rId36"/>
    <p:sldId id="269" r:id="rId37"/>
    <p:sldId id="270" r:id="rId38"/>
    <p:sldId id="272" r:id="rId39"/>
    <p:sldId id="271" r:id="rId40"/>
    <p:sldId id="273" r:id="rId41"/>
    <p:sldId id="274" r:id="rId42"/>
    <p:sldId id="275" r:id="rId43"/>
    <p:sldId id="276" r:id="rId44"/>
    <p:sldId id="277" r:id="rId45"/>
    <p:sldId id="279" r:id="rId46"/>
    <p:sldId id="280" r:id="rId47"/>
    <p:sldId id="281" r:id="rId48"/>
    <p:sldId id="282" r:id="rId49"/>
    <p:sldId id="278" r:id="rId50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142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A3BA7C7C-1475-4A0B-9430-DB72686AF325}" type="datetimeFigureOut">
              <a:rPr lang="zh-CN" altLang="en-US"/>
              <a:pPr>
                <a:defRPr/>
              </a:pPr>
              <a:t>2025/3/18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4F3C362-F558-4100-AFAF-A4D23EBE351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6362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228600" y="381000"/>
            <a:ext cx="8686800" cy="5638800"/>
          </a:xfrm>
          <a:prstGeom prst="roundRect">
            <a:avLst>
              <a:gd name="adj" fmla="val 7912"/>
            </a:avLst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zh-CN" sz="2400">
              <a:latin typeface="Times New Roman" pitchFamily="18" charset="0"/>
            </a:endParaRP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white">
          <a:xfrm>
            <a:off x="327025" y="488950"/>
            <a:ext cx="8435975" cy="4768850"/>
          </a:xfrm>
          <a:prstGeom prst="roundRect">
            <a:avLst>
              <a:gd name="adj" fmla="val 731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zh-CN" sz="2400">
              <a:latin typeface="Times New Roman" pitchFamily="18" charset="0"/>
            </a:endParaRP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blackWhite">
          <a:xfrm>
            <a:off x="1371600" y="3338513"/>
            <a:ext cx="6400800" cy="22860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08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85800" y="857250"/>
            <a:ext cx="7772400" cy="2266950"/>
          </a:xfrm>
        </p:spPr>
        <p:txBody>
          <a:bodyPr anchor="ctr" anchorCtr="1"/>
          <a:lstStyle>
            <a:lvl1pPr algn="ctr">
              <a:defRPr sz="4100" i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752600" y="3567113"/>
            <a:ext cx="5410200" cy="1905000"/>
          </a:xfrm>
        </p:spPr>
        <p:txBody>
          <a:bodyPr anchor="ctr"/>
          <a:lstStyle>
            <a:lvl1pPr marL="0" indent="0" algn="ctr">
              <a:buFont typeface="Wingdings" pitchFamily="2" charset="2"/>
              <a:buNone/>
              <a:defRPr sz="33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391275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391275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22C6AF-789D-4625-A21D-3B0FCD5C053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5435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52F010-79BD-4196-BD3A-AF04C1D99F1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06313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34150" y="533400"/>
            <a:ext cx="1924050" cy="5410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62000" y="533400"/>
            <a:ext cx="5619750" cy="5410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7CB2B2-522A-4C69-A8A2-A52686AF250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8870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2000" y="533400"/>
            <a:ext cx="76962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62000" y="1905000"/>
            <a:ext cx="3771900" cy="4038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6300" y="1905000"/>
            <a:ext cx="3771900" cy="4038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B5096F-3356-4970-A763-632E074B2A2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54896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2000" y="533400"/>
            <a:ext cx="76962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62000" y="1905000"/>
            <a:ext cx="3771900" cy="4038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86300" y="1905000"/>
            <a:ext cx="3771900" cy="19431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86300" y="4000500"/>
            <a:ext cx="3771900" cy="19431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BB8C3A-1CBB-4D9E-B0D0-78667EC7288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23117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E843BA-A235-4E4B-8603-C7410333086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2127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891546-8CFF-4E4F-B0FC-88E2DA8B40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9248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62000" y="1905000"/>
            <a:ext cx="37719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6300" y="1905000"/>
            <a:ext cx="37719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79D8EA-2944-4636-B415-883B3D5F409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26822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B7597C-A9C4-4D03-9700-324245C6FF6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2047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01C76D-B96A-47E5-B13F-C226C7A56A4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8046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388719-41DA-4ACE-86CE-B0CB15A99C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5175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9CC518-59A5-4623-BDB7-CA8DA48A9CB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1626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E0A771-BDBB-41B7-B2F5-E1671EF3BA4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34720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533400"/>
            <a:ext cx="7696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1905000"/>
            <a:ext cx="76962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0" y="6391275"/>
            <a:ext cx="2057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403975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fld id="{CFA369DC-79F5-4FAA-B532-96B941FE4AB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grpSp>
        <p:nvGrpSpPr>
          <p:cNvPr id="1031" name="Group 7"/>
          <p:cNvGrpSpPr>
            <a:grpSpLocks/>
          </p:cNvGrpSpPr>
          <p:nvPr/>
        </p:nvGrpSpPr>
        <p:grpSpPr bwMode="auto">
          <a:xfrm>
            <a:off x="168275" y="228600"/>
            <a:ext cx="8823325" cy="6096000"/>
            <a:chOff x="106" y="144"/>
            <a:chExt cx="5558" cy="3840"/>
          </a:xfrm>
        </p:grpSpPr>
        <p:sp>
          <p:nvSpPr>
            <p:cNvPr id="1032" name="AutoShape 8"/>
            <p:cNvSpPr>
              <a:spLocks noChangeArrowheads="1"/>
            </p:cNvSpPr>
            <p:nvPr/>
          </p:nvSpPr>
          <p:spPr bwMode="auto">
            <a:xfrm>
              <a:off x="106" y="144"/>
              <a:ext cx="5558" cy="3840"/>
            </a:xfrm>
            <a:prstGeom prst="roundRect">
              <a:avLst>
                <a:gd name="adj" fmla="val 11046"/>
              </a:avLst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033" name="Line 9"/>
            <p:cNvSpPr>
              <a:spLocks noChangeShapeType="1"/>
            </p:cNvSpPr>
            <p:nvPr/>
          </p:nvSpPr>
          <p:spPr bwMode="auto">
            <a:xfrm>
              <a:off x="480" y="1077"/>
              <a:ext cx="4848" cy="0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l"/>
        <a:defRPr sz="3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50000"/>
        <a:buChar char="•"/>
        <a:defRPr sz="26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50000"/>
        <a:buChar char="•"/>
        <a:defRPr sz="22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jpeg"/><Relationship Id="rId5" Type="http://schemas.openxmlformats.org/officeDocument/2006/relationships/image" Target="../media/image3.wmf"/><Relationship Id="rId4" Type="http://schemas.openxmlformats.org/officeDocument/2006/relationships/oleObject" Target="../embeddings/oleObject7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w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计算方法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3</a:t>
            </a:r>
            <a:r>
              <a:rPr lang="zh-CN" altLang="en-US" dirty="0"/>
              <a:t>月</a:t>
            </a:r>
            <a:r>
              <a:rPr lang="en-US" altLang="zh-CN" dirty="0"/>
              <a:t>19</a:t>
            </a:r>
            <a:r>
              <a:rPr lang="zh-CN" altLang="en-US" dirty="0"/>
              <a:t>日</a:t>
            </a:r>
          </a:p>
        </p:txBody>
      </p:sp>
      <p:sp>
        <p:nvSpPr>
          <p:cNvPr id="3076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C0342B9D-1980-4F1C-A3BD-9A8AFC0921C5}" type="slidenum">
              <a:rPr lang="en-US" altLang="zh-CN" smtClean="0"/>
              <a:pPr eaLnBrk="1" hangingPunct="1"/>
              <a:t>1</a:t>
            </a:fld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如果选取的基是正交基的话</a:t>
            </a:r>
            <a:r>
              <a:rPr lang="zh-CN" altLang="en-US" dirty="0">
                <a:sym typeface="Wingdings" pitchFamily="2" charset="2"/>
              </a:rPr>
              <a:t></a:t>
            </a:r>
            <a:endParaRPr lang="zh-CN" altLang="en-US" dirty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法方程</a:t>
            </a:r>
          </a:p>
          <a:p>
            <a:pPr eaLnBrk="1" hangingPunct="1"/>
            <a:endParaRPr lang="zh-CN" altLang="en-US" dirty="0"/>
          </a:p>
          <a:p>
            <a:pPr eaLnBrk="1" hangingPunct="1"/>
            <a:r>
              <a:rPr lang="zh-CN" altLang="en-US" dirty="0"/>
              <a:t>每一行只有一个非零项，所以</a:t>
            </a:r>
          </a:p>
          <a:p>
            <a:pPr eaLnBrk="1" hangingPunct="1"/>
            <a:endParaRPr lang="en-US" altLang="zh-CN" dirty="0"/>
          </a:p>
        </p:txBody>
      </p:sp>
      <p:pic>
        <p:nvPicPr>
          <p:cNvPr id="25604" name="Picture 4" descr="法方程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362200"/>
            <a:ext cx="7390640" cy="698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5" descr="正交求解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-875"/>
          <a:stretch/>
        </p:blipFill>
        <p:spPr bwMode="auto">
          <a:xfrm>
            <a:off x="1375611" y="3581401"/>
            <a:ext cx="6244389" cy="308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EB522D23-4A6F-433D-AD42-4B0A9C0A14E8}" type="slidenum">
              <a:rPr lang="en-US" altLang="zh-CN" smtClean="0">
                <a:solidFill>
                  <a:schemeClr val="bg1"/>
                </a:solidFill>
              </a:rPr>
              <a:pPr eaLnBrk="1" hangingPunct="1"/>
              <a:t>10</a:t>
            </a:fld>
            <a:endParaRPr lang="en-US" altLang="zh-CN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内容占位符 2"/>
              <p:cNvSpPr txBox="1">
                <a:spLocks/>
              </p:cNvSpPr>
              <p:nvPr/>
            </p:nvSpPr>
            <p:spPr bwMode="auto">
              <a:xfrm>
                <a:off x="2433828" y="1676400"/>
                <a:ext cx="4504184" cy="9342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Char char="–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Char char="–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5000"/>
                  <a:buFont typeface="Wingdings" pitchFamily="2" charset="2"/>
                  <a:buChar char="l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5000"/>
                  <a:buFont typeface="Wingdings" pitchFamily="2" charset="2"/>
                  <a:buChar char="l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5000"/>
                  <a:buFont typeface="Wingdings" pitchFamily="2" charset="2"/>
                  <a:buChar char="l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5000"/>
                  <a:buFont typeface="Wingdings" pitchFamily="2" charset="2"/>
                  <a:buChar char="l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5000"/>
                  <a:buFont typeface="Wingdings" pitchFamily="2" charset="2"/>
                  <a:buChar char="l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120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200" i="1" kern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20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200" i="1" kern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200" i="1" kern="0" smtClea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 kern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200" i="1" kern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200" i="1" kern="0" smtClea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 kern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200" i="1" ker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200" i="1" ker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 ker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200" i="1" ker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200" i="1" ker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 kern="0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200" i="1" ker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200" i="1" ker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 kern="0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200" i="1" ker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200" i="1" ker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 ker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2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2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 kern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2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2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 ker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20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1200" i="1" kern="0" smtClean="0">
                                          <a:latin typeface="Cambria Math" panose="02040503050406030204" pitchFamily="18" charset="0"/>
                                        </a:rPr>
                                        <m:t>    </m:t>
                                      </m:r>
                                      <m:r>
                                        <a:rPr lang="en-US" altLang="zh-CN" sz="1200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altLang="zh-CN" sz="1200" i="1" kern="0" smtClean="0">
                                          <a:latin typeface="Cambria Math" panose="02040503050406030204" pitchFamily="18" charset="0"/>
                                        </a:rPr>
                                        <m:t>      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200" i="1" ker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200" i="1" ker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 ker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200" i="1" ker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200" i="1" ker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 kern="0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1200" i="1" kern="0" smtClean="0">
                                          <a:latin typeface="Cambria Math" panose="02040503050406030204" pitchFamily="18" charset="0"/>
                                        </a:rPr>
                                        <m:t>     </m:t>
                                      </m:r>
                                      <m:r>
                                        <a:rPr lang="en-US" altLang="zh-CN" sz="1200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altLang="zh-CN" sz="1200" i="1" kern="0" smtClean="0">
                                          <a:latin typeface="Cambria Math" panose="02040503050406030204" pitchFamily="18" charset="0"/>
                                        </a:rPr>
                                        <m:t>      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200" i="1" ker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200" i="1" ker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 kern="0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200" i="1" ker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200" i="1" ker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 ker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20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1200" i="1" kern="0" smtClean="0">
                                          <a:latin typeface="Cambria Math" panose="02040503050406030204" pitchFamily="18" charset="0"/>
                                        </a:rPr>
                                        <m:t>      </m:t>
                                      </m:r>
                                      <m:r>
                                        <a:rPr lang="en-US" altLang="zh-CN" sz="1200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       </m:t>
                                      </m:r>
                                    </m:e>
                                    <m:e>
                                      <m:r>
                                        <a:rPr lang="en-US" altLang="zh-CN" sz="1200" i="1" kern="0" smtClean="0">
                                          <a:latin typeface="Cambria Math" panose="02040503050406030204" pitchFamily="18" charset="0"/>
                                        </a:rPr>
                                        <m:t>       </m:t>
                                      </m:r>
                                      <m:r>
                                        <a:rPr lang="en-US" altLang="zh-CN" sz="1200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      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200" i="1" ker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200" i="1" ker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 kern="0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200" i="1" ker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200" i="1" ker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 ker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200" i="1" ker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200" i="1" ker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 kern="0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200" i="1" ker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200" i="1" ker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 ker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20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1200" i="1" kern="0" smtClean="0">
                                          <a:latin typeface="Cambria Math" panose="02040503050406030204" pitchFamily="18" charset="0"/>
                                        </a:rPr>
                                        <m:t>     </m:t>
                                      </m:r>
                                      <m:r>
                                        <a:rPr lang="en-US" altLang="zh-CN" sz="1200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       </m:t>
                                      </m:r>
                                    </m:e>
                                    <m:e>
                                      <m:r>
                                        <a:rPr lang="en-US" altLang="zh-CN" sz="1200" i="1" kern="0" smtClean="0">
                                          <a:latin typeface="Cambria Math" panose="02040503050406030204" pitchFamily="18" charset="0"/>
                                        </a:rPr>
                                        <m:t>     </m:t>
                                      </m:r>
                                      <m:r>
                                        <a:rPr lang="en-US" altLang="zh-CN" sz="1200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      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1200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2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2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 kern="0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2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2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 ker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120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200" i="1" kern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200" i="1" kern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200" i="1" kern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200" i="1" kern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 kern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200" i="1" ker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200" i="1" ker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 kern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200" i="1" kern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200" i="1" ker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200" i="1" ker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 kern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CN" sz="1200" i="1" kern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20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200" i="1" kern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20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1200" i="1" kern="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altLang="zh-CN" sz="1200" i="1" kern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2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2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 ker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1200" i="1" kern="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altLang="zh-CN" sz="1200" i="1" ker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2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2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 kern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20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1200" i="1" kern="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altLang="zh-CN" sz="1200" i="1" ker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2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2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 kern="0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200" kern="0" dirty="0"/>
              </a:p>
            </p:txBody>
          </p:sp>
        </mc:Choice>
        <mc:Fallback>
          <p:sp>
            <p:nvSpPr>
              <p:cNvPr id="8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33828" y="1676400"/>
                <a:ext cx="4504184" cy="9342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衍生的结论</a:t>
            </a:r>
          </a:p>
        </p:txBody>
      </p:sp>
      <p:pic>
        <p:nvPicPr>
          <p:cNvPr id="26627" name="Picture 4" descr="贝塞尔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62200"/>
            <a:ext cx="7696200" cy="354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E12C3946-3A20-4403-88E4-DCDA26BDDB74}" type="slidenum">
              <a:rPr lang="en-US" altLang="zh-CN" smtClean="0">
                <a:solidFill>
                  <a:schemeClr val="bg1"/>
                </a:solidFill>
              </a:rPr>
              <a:pPr eaLnBrk="1" hangingPunct="1"/>
              <a:t>11</a:t>
            </a:fld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收敛性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对连续函数来说，通过提高逼近多项式的次数</a:t>
            </a:r>
            <a:r>
              <a:rPr lang="en-US" altLang="zh-CN" b="1" i="1">
                <a:latin typeface="Times New Roman" charset="0"/>
              </a:rPr>
              <a:t>n</a:t>
            </a:r>
            <a:r>
              <a:rPr lang="zh-CN" altLang="en-US"/>
              <a:t>，可以将</a:t>
            </a:r>
            <a:r>
              <a:rPr lang="en-US" altLang="zh-CN" b="1">
                <a:solidFill>
                  <a:srgbClr val="660066"/>
                </a:solidFill>
              </a:rPr>
              <a:t>2</a:t>
            </a:r>
            <a:r>
              <a:rPr lang="zh-CN" altLang="en-US" b="1">
                <a:solidFill>
                  <a:srgbClr val="660066"/>
                </a:solidFill>
              </a:rPr>
              <a:t>范数意义上的逼近精度</a:t>
            </a:r>
            <a:r>
              <a:rPr lang="zh-CN" altLang="en-US"/>
              <a:t>无限提高</a:t>
            </a:r>
          </a:p>
        </p:txBody>
      </p:sp>
      <p:pic>
        <p:nvPicPr>
          <p:cNvPr id="27652" name="Picture 4" descr="定理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810000"/>
            <a:ext cx="762000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5446D784-0500-4DED-971A-471378EE9EE3}" type="slidenum">
              <a:rPr lang="en-US" altLang="zh-CN" smtClean="0">
                <a:solidFill>
                  <a:schemeClr val="bg1"/>
                </a:solidFill>
              </a:rPr>
              <a:pPr eaLnBrk="1" hangingPunct="1"/>
              <a:t>12</a:t>
            </a:fld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具体的正交基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采用勒让德多项式做基</a:t>
            </a:r>
          </a:p>
        </p:txBody>
      </p:sp>
      <p:pic>
        <p:nvPicPr>
          <p:cNvPr id="28676" name="Picture 5" descr="勒让德逼近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108325"/>
            <a:ext cx="7239000" cy="291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9BBB6C05-B950-4CCA-8560-AC5F421EF875}" type="slidenum">
              <a:rPr lang="en-US" altLang="zh-CN" smtClean="0">
                <a:solidFill>
                  <a:schemeClr val="bg1"/>
                </a:solidFill>
              </a:rPr>
              <a:pPr eaLnBrk="1" hangingPunct="1"/>
              <a:t>13</a:t>
            </a:fld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0C6D69C-C6D5-793F-0977-E94A334C3BBB}"/>
              </a:ext>
            </a:extLst>
          </p:cNvPr>
          <p:cNvSpPr/>
          <p:nvPr/>
        </p:nvSpPr>
        <p:spPr>
          <a:xfrm>
            <a:off x="4913266" y="3789040"/>
            <a:ext cx="954877" cy="72008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误差估计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误差界</a:t>
            </a:r>
          </a:p>
          <a:p>
            <a:pPr eaLnBrk="1" hangingPunct="1"/>
            <a:endParaRPr lang="zh-CN" altLang="en-US"/>
          </a:p>
          <a:p>
            <a:pPr eaLnBrk="1" hangingPunct="1"/>
            <a:endParaRPr lang="zh-CN" altLang="en-US"/>
          </a:p>
          <a:p>
            <a:pPr eaLnBrk="1" hangingPunct="1"/>
            <a:r>
              <a:rPr lang="zh-CN" altLang="en-US"/>
              <a:t>类似于定理六有</a:t>
            </a:r>
          </a:p>
          <a:p>
            <a:pPr eaLnBrk="1" hangingPunct="1"/>
            <a:endParaRPr lang="zh-CN" altLang="en-US"/>
          </a:p>
          <a:p>
            <a:pPr eaLnBrk="1" hangingPunct="1"/>
            <a:endParaRPr lang="zh-CN" altLang="en-US"/>
          </a:p>
          <a:p>
            <a:pPr eaLnBrk="1" hangingPunct="1"/>
            <a:r>
              <a:rPr lang="en-US" altLang="zh-CN"/>
              <a:t>lgd1</a:t>
            </a:r>
          </a:p>
        </p:txBody>
      </p:sp>
      <p:pic>
        <p:nvPicPr>
          <p:cNvPr id="29700" name="Picture 4" descr="定理8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594769"/>
            <a:ext cx="6400800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 descr="定理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495800"/>
            <a:ext cx="6477000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2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4A9B2C8-04C9-40D3-AA70-55C71BFE600B}" type="slidenum">
              <a:rPr lang="en-US" altLang="zh-CN" smtClean="0">
                <a:solidFill>
                  <a:schemeClr val="bg1"/>
                </a:solidFill>
              </a:rPr>
              <a:pPr eaLnBrk="1" hangingPunct="1"/>
              <a:t>14</a:t>
            </a:fld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" y="1934647"/>
            <a:ext cx="7696200" cy="1402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/>
              <a:t>以勒让德多项式为基求最佳平方逼近示例</a:t>
            </a:r>
          </a:p>
        </p:txBody>
      </p:sp>
      <p:pic>
        <p:nvPicPr>
          <p:cNvPr id="30724" name="Picture 5" descr="勒让德逼近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0" b="52345"/>
          <a:stretch>
            <a:fillRect/>
          </a:stretch>
        </p:blipFill>
        <p:spPr bwMode="auto">
          <a:xfrm>
            <a:off x="1371600" y="3962400"/>
            <a:ext cx="6400800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6" descr="勒让德逼近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585"/>
          <a:stretch>
            <a:fillRect/>
          </a:stretch>
        </p:blipFill>
        <p:spPr>
          <a:xfrm>
            <a:off x="1371600" y="4876800"/>
            <a:ext cx="6400800" cy="371475"/>
          </a:xfrm>
        </p:spPr>
      </p:pic>
      <p:sp>
        <p:nvSpPr>
          <p:cNvPr id="30726" name="Text Box 7"/>
          <p:cNvSpPr txBox="1">
            <a:spLocks noChangeArrowheads="1"/>
          </p:cNvSpPr>
          <p:nvPr/>
        </p:nvSpPr>
        <p:spPr bwMode="auto">
          <a:xfrm>
            <a:off x="1295400" y="5715000"/>
            <a:ext cx="4572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dirty="0"/>
              <a:t>example307</a:t>
            </a:r>
          </a:p>
        </p:txBody>
      </p:sp>
      <p:pic>
        <p:nvPicPr>
          <p:cNvPr id="30727" name="Picture 8" descr="C:\Documents and Settings\fifo\Local Settings\Temporary Internet Files\Content.IE5\I6B9CRAI\MMj02888690000[1]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5486400"/>
            <a:ext cx="5715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8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3F9BEC06-967A-4C8A-A32A-B8223940FDFC}" type="slidenum">
              <a:rPr lang="en-US" altLang="zh-CN" smtClean="0">
                <a:solidFill>
                  <a:schemeClr val="bg1"/>
                </a:solidFill>
              </a:rPr>
              <a:pPr eaLnBrk="1" hangingPunct="1"/>
              <a:t>15</a:t>
            </a:fld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91000" y="5683250"/>
            <a:ext cx="335280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b="1" dirty="0">
                <a:solidFill>
                  <a:srgbClr val="FF0000"/>
                </a:solidFill>
                <a:ea typeface="宋体" pitchFamily="2" charset="-122"/>
              </a:rPr>
              <a:t>问题：如果区间不是</a:t>
            </a:r>
            <a:r>
              <a:rPr lang="en-US" altLang="zh-CN" b="1" dirty="0">
                <a:solidFill>
                  <a:srgbClr val="FF0000"/>
                </a:solidFill>
                <a:ea typeface="宋体" pitchFamily="2" charset="-122"/>
              </a:rPr>
              <a:t>[-1,1]</a:t>
            </a:r>
            <a:r>
              <a:rPr lang="zh-CN" altLang="en-US" b="1" dirty="0">
                <a:solidFill>
                  <a:srgbClr val="FF0000"/>
                </a:solidFill>
                <a:ea typeface="宋体" pitchFamily="2" charset="-122"/>
              </a:rPr>
              <a:t>呢？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几个结论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/>
              <a:t>虽然勒让德多项式只在</a:t>
            </a:r>
            <a:r>
              <a:rPr lang="en-US" altLang="zh-CN" sz="2800" b="1" dirty="0">
                <a:latin typeface="Times New Roman" charset="0"/>
                <a:cs typeface="Times New Roman" charset="0"/>
              </a:rPr>
              <a:t>[</a:t>
            </a:r>
            <a:r>
              <a:rPr lang="en-US" altLang="zh-CN" sz="2800" b="1" i="1" dirty="0">
                <a:latin typeface="Times New Roman" charset="0"/>
                <a:cs typeface="Times New Roman" charset="0"/>
              </a:rPr>
              <a:t>-1,1</a:t>
            </a:r>
            <a:r>
              <a:rPr lang="en-US" altLang="zh-CN" sz="2800" dirty="0"/>
              <a:t>]</a:t>
            </a:r>
            <a:r>
              <a:rPr lang="zh-CN" altLang="en-US" sz="2800" dirty="0"/>
              <a:t>上有定义，但是通过坐标变换，可以</a:t>
            </a:r>
            <a:r>
              <a:rPr lang="zh-CN" altLang="en-US" sz="2800" b="1" dirty="0">
                <a:solidFill>
                  <a:srgbClr val="7030A0"/>
                </a:solidFill>
              </a:rPr>
              <a:t>映射</a:t>
            </a:r>
            <a:r>
              <a:rPr lang="zh-CN" altLang="en-US" sz="2800" dirty="0"/>
              <a:t>到任意区间</a:t>
            </a:r>
            <a:r>
              <a:rPr lang="en-US" altLang="zh-CN" sz="2800" dirty="0"/>
              <a:t>[</a:t>
            </a:r>
            <a:r>
              <a:rPr lang="en-US" altLang="zh-CN" sz="2800" b="1" i="1" dirty="0" err="1">
                <a:latin typeface="Times New Roman" charset="0"/>
                <a:cs typeface="Times New Roman" charset="0"/>
              </a:rPr>
              <a:t>a,b</a:t>
            </a:r>
            <a:r>
              <a:rPr lang="en-US" altLang="zh-CN" sz="2800" dirty="0"/>
              <a:t>]</a:t>
            </a:r>
          </a:p>
          <a:p>
            <a:pPr eaLnBrk="1" hangingPunct="1"/>
            <a:r>
              <a:rPr lang="zh-CN" altLang="en-US" sz="2800" dirty="0"/>
              <a:t>以勒让德多项式为基和以幂函数为基求得的最佳平方逼近</a:t>
            </a:r>
            <a:r>
              <a:rPr lang="zh-CN" altLang="en-US" sz="2800" b="1" dirty="0">
                <a:solidFill>
                  <a:srgbClr val="7030A0"/>
                </a:solidFill>
              </a:rPr>
              <a:t>结果</a:t>
            </a:r>
            <a:r>
              <a:rPr lang="zh-CN" altLang="en-US" sz="2800" b="1" dirty="0">
                <a:solidFill>
                  <a:srgbClr val="00B0F0"/>
                </a:solidFill>
              </a:rPr>
              <a:t>理论上</a:t>
            </a:r>
            <a:r>
              <a:rPr lang="zh-CN" altLang="en-US" sz="2800" b="1" dirty="0">
                <a:solidFill>
                  <a:srgbClr val="7030A0"/>
                </a:solidFill>
              </a:rPr>
              <a:t>是一样的</a:t>
            </a:r>
            <a:endParaRPr lang="zh-CN" altLang="en-US" sz="2800" dirty="0"/>
          </a:p>
          <a:p>
            <a:pPr eaLnBrk="1" hangingPunct="1"/>
            <a:r>
              <a:rPr lang="zh-CN" altLang="en-US" sz="2800" dirty="0"/>
              <a:t>但是以勒让德多项式为基求解过程便捷，而且没有病态问题，所以一般采用这个方法（特别是次数</a:t>
            </a:r>
            <a:r>
              <a:rPr lang="zh-CN" altLang="en-US" sz="2800" b="1" dirty="0">
                <a:solidFill>
                  <a:srgbClr val="660066"/>
                </a:solidFill>
              </a:rPr>
              <a:t>较高</a:t>
            </a:r>
            <a:r>
              <a:rPr lang="zh-CN" altLang="en-US" sz="2800" dirty="0"/>
              <a:t>的时候）</a:t>
            </a:r>
            <a:endParaRPr lang="en-US" altLang="zh-CN" sz="2800" dirty="0"/>
          </a:p>
          <a:p>
            <a:pPr eaLnBrk="1" hangingPunct="1"/>
            <a:r>
              <a:rPr lang="zh-CN" altLang="en-US" sz="2800" dirty="0"/>
              <a:t>也可以自行根据区间和权函数</a:t>
            </a:r>
            <a:r>
              <a:rPr lang="zh-CN" altLang="en-US" sz="2800" b="1" dirty="0">
                <a:solidFill>
                  <a:srgbClr val="FF0000"/>
                </a:solidFill>
              </a:rPr>
              <a:t>构造</a:t>
            </a:r>
            <a:r>
              <a:rPr lang="zh-CN" altLang="en-US" sz="2800" dirty="0"/>
              <a:t>正交多项式序列后求解</a:t>
            </a:r>
          </a:p>
        </p:txBody>
      </p:sp>
      <p:sp>
        <p:nvSpPr>
          <p:cNvPr id="31748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699DEBE6-FEBF-49BF-A1A9-9A3E2A11DCF2}" type="slidenum">
              <a:rPr lang="en-US" altLang="zh-CN" smtClean="0">
                <a:solidFill>
                  <a:schemeClr val="bg1"/>
                </a:solidFill>
              </a:rPr>
              <a:pPr eaLnBrk="1" hangingPunct="1"/>
              <a:t>16</a:t>
            </a:fld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复习</a:t>
            </a:r>
          </a:p>
        </p:txBody>
      </p:sp>
      <p:sp>
        <p:nvSpPr>
          <p:cNvPr id="7171" name="Rectangle 4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zh-CN" altLang="en-US" sz="2700" dirty="0"/>
              <a:t>最佳一致逼近</a:t>
            </a:r>
          </a:p>
          <a:p>
            <a:pPr lvl="1" eaLnBrk="1" hangingPunct="1"/>
            <a:r>
              <a:rPr lang="zh-CN" altLang="en-US" sz="2200" dirty="0"/>
              <a:t>连续函数</a:t>
            </a:r>
          </a:p>
          <a:p>
            <a:pPr lvl="1" eaLnBrk="1" hangingPunct="1"/>
            <a:r>
              <a:rPr lang="zh-CN" altLang="en-US" sz="2200" dirty="0"/>
              <a:t>误差用无穷范数定义</a:t>
            </a:r>
          </a:p>
          <a:p>
            <a:pPr lvl="1" eaLnBrk="1" hangingPunct="1"/>
            <a:r>
              <a:rPr lang="zh-CN" altLang="en-US" sz="2200" dirty="0"/>
              <a:t>切比雪夫多项式</a:t>
            </a:r>
          </a:p>
          <a:p>
            <a:pPr lvl="1" eaLnBrk="1" hangingPunct="1"/>
            <a:r>
              <a:rPr lang="zh-CN" altLang="en-US" sz="2200" dirty="0"/>
              <a:t>求法</a:t>
            </a:r>
          </a:p>
          <a:p>
            <a:pPr lvl="2" eaLnBrk="1" hangingPunct="1"/>
            <a:r>
              <a:rPr lang="zh-CN" altLang="en-US" dirty="0"/>
              <a:t>先确定误差</a:t>
            </a:r>
            <a:br>
              <a:rPr lang="en-US" altLang="zh-CN" dirty="0"/>
            </a:br>
            <a:r>
              <a:rPr lang="zh-CN" altLang="en-US" dirty="0"/>
              <a:t>逼近高次多项式</a:t>
            </a:r>
          </a:p>
          <a:p>
            <a:pPr lvl="2" eaLnBrk="1" hangingPunct="1"/>
            <a:r>
              <a:rPr lang="zh-CN" altLang="en-US" dirty="0">
                <a:solidFill>
                  <a:srgbClr val="00B050"/>
                </a:solidFill>
              </a:rPr>
              <a:t>交错点</a:t>
            </a:r>
            <a:br>
              <a:rPr lang="en-US" altLang="zh-CN" dirty="0">
                <a:solidFill>
                  <a:srgbClr val="00B050"/>
                </a:solidFill>
              </a:rPr>
            </a:br>
            <a:r>
              <a:rPr lang="zh-CN" altLang="en-US" dirty="0">
                <a:solidFill>
                  <a:srgbClr val="00B050"/>
                </a:solidFill>
              </a:rPr>
              <a:t>某些特定函数的一次逼近</a:t>
            </a:r>
          </a:p>
        </p:txBody>
      </p:sp>
      <p:sp>
        <p:nvSpPr>
          <p:cNvPr id="7172" name="Rectangle 5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/>
            <a:r>
              <a:rPr lang="zh-CN" altLang="en-US" sz="2700" dirty="0"/>
              <a:t>最佳平方逼近</a:t>
            </a:r>
          </a:p>
          <a:p>
            <a:pPr lvl="1" eaLnBrk="1" hangingPunct="1"/>
            <a:r>
              <a:rPr lang="zh-CN" altLang="en-US" sz="2200" dirty="0"/>
              <a:t>连续函数</a:t>
            </a:r>
          </a:p>
          <a:p>
            <a:pPr lvl="1" eaLnBrk="1" hangingPunct="1"/>
            <a:r>
              <a:rPr lang="zh-CN" altLang="en-US" sz="2200" dirty="0"/>
              <a:t>误差用</a:t>
            </a:r>
            <a:r>
              <a:rPr lang="en-US" altLang="zh-CN" sz="2200" dirty="0"/>
              <a:t>2</a:t>
            </a:r>
            <a:r>
              <a:rPr lang="zh-CN" altLang="en-US" sz="2200" dirty="0"/>
              <a:t>范数平方定义</a:t>
            </a:r>
          </a:p>
          <a:p>
            <a:pPr lvl="1" eaLnBrk="1" hangingPunct="1"/>
            <a:r>
              <a:rPr lang="zh-CN" altLang="en-US" sz="2200" dirty="0"/>
              <a:t>勒让德多项式</a:t>
            </a:r>
          </a:p>
          <a:p>
            <a:pPr lvl="1" eaLnBrk="1" hangingPunct="1"/>
            <a:r>
              <a:rPr lang="zh-CN" altLang="en-US" sz="2200" dirty="0"/>
              <a:t>求法</a:t>
            </a:r>
          </a:p>
          <a:p>
            <a:pPr lvl="2" eaLnBrk="1" hangingPunct="1"/>
            <a:r>
              <a:rPr lang="zh-CN" altLang="en-US" dirty="0"/>
              <a:t>求解法方程</a:t>
            </a:r>
          </a:p>
          <a:p>
            <a:pPr lvl="2" eaLnBrk="1" hangingPunct="1"/>
            <a:r>
              <a:rPr lang="zh-CN" altLang="en-US" dirty="0"/>
              <a:t>可以选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幂函数</a:t>
            </a:r>
            <a:r>
              <a:rPr lang="zh-CN" altLang="en-US" dirty="0"/>
              <a:t>序列，或者</a:t>
            </a:r>
            <a:r>
              <a:rPr lang="zh-CN" altLang="en-US" b="1" dirty="0"/>
              <a:t>正交多项式</a:t>
            </a:r>
            <a:r>
              <a:rPr lang="zh-CN" altLang="en-US" dirty="0"/>
              <a:t>（勒让德多项式）为基函数</a:t>
            </a:r>
          </a:p>
        </p:txBody>
      </p:sp>
      <p:sp>
        <p:nvSpPr>
          <p:cNvPr id="7173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1BC1F09E-66F5-4D1D-B250-9604E4D9B7AE}" type="slidenum">
              <a:rPr lang="en-US" altLang="zh-CN" smtClean="0"/>
              <a:pPr eaLnBrk="1" hangingPunct="1"/>
              <a:t>17</a:t>
            </a:fld>
            <a:endParaRPr lang="en-US" altLang="zh-C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求最佳一致逼近示例一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62000" y="1905000"/>
            <a:ext cx="7620000" cy="4343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800" dirty="0"/>
              <a:t>求</a:t>
            </a:r>
            <a:r>
              <a:rPr lang="en-US" altLang="zh-CN" sz="2800" b="1" i="1" dirty="0">
                <a:latin typeface="Times New Roman" pitchFamily="18" charset="0"/>
              </a:rPr>
              <a:t>f(x)=e</a:t>
            </a:r>
            <a:r>
              <a:rPr lang="en-US" altLang="zh-CN" sz="2800" b="1" i="1" baseline="30000" dirty="0">
                <a:latin typeface="Times New Roman" pitchFamily="18" charset="0"/>
              </a:rPr>
              <a:t>-x</a:t>
            </a:r>
            <a:r>
              <a:rPr lang="zh-CN" altLang="en-US" sz="2800" dirty="0"/>
              <a:t>在</a:t>
            </a:r>
            <a:r>
              <a:rPr lang="en-US" altLang="zh-CN" sz="2800" dirty="0"/>
              <a:t>[0,1]</a:t>
            </a:r>
            <a:r>
              <a:rPr lang="zh-CN" altLang="en-US" sz="2800" dirty="0"/>
              <a:t>上的最佳一次逼近多项式</a:t>
            </a:r>
            <a:r>
              <a:rPr lang="zh-CN" altLang="en-US" sz="3200" dirty="0"/>
              <a:t> </a:t>
            </a:r>
          </a:p>
          <a:p>
            <a:pPr eaLnBrk="1" hangingPunct="1">
              <a:lnSpc>
                <a:spcPct val="90000"/>
              </a:lnSpc>
            </a:pPr>
            <a:endParaRPr lang="zh-CN" altLang="en-US" sz="3200" dirty="0"/>
          </a:p>
          <a:p>
            <a:pPr eaLnBrk="1" hangingPunct="1">
              <a:lnSpc>
                <a:spcPct val="90000"/>
              </a:lnSpc>
            </a:pPr>
            <a:endParaRPr lang="zh-CN" altLang="en-US" sz="3200" dirty="0"/>
          </a:p>
          <a:p>
            <a:pPr eaLnBrk="1" hangingPunct="1">
              <a:lnSpc>
                <a:spcPct val="90000"/>
              </a:lnSpc>
            </a:pPr>
            <a:endParaRPr lang="zh-CN" altLang="en-US" sz="3200" dirty="0"/>
          </a:p>
          <a:p>
            <a:pPr eaLnBrk="1" hangingPunct="1">
              <a:lnSpc>
                <a:spcPct val="90000"/>
              </a:lnSpc>
            </a:pPr>
            <a:endParaRPr lang="zh-CN" altLang="en-US" sz="3200" dirty="0"/>
          </a:p>
          <a:p>
            <a:pPr eaLnBrk="1" hangingPunct="1">
              <a:lnSpc>
                <a:spcPct val="90000"/>
              </a:lnSpc>
            </a:pPr>
            <a:endParaRPr lang="zh-CN" altLang="en-US" sz="3200" dirty="0"/>
          </a:p>
          <a:p>
            <a:pPr eaLnBrk="1" hangingPunct="1">
              <a:lnSpc>
                <a:spcPct val="90000"/>
              </a:lnSpc>
            </a:pPr>
            <a:endParaRPr lang="zh-CN" altLang="en-US" sz="3200" dirty="0"/>
          </a:p>
          <a:p>
            <a:pPr eaLnBrk="1" hangingPunct="1">
              <a:lnSpc>
                <a:spcPct val="90000"/>
              </a:lnSpc>
            </a:pPr>
            <a:r>
              <a:rPr lang="en-US" altLang="zh-CN" sz="3200" dirty="0" err="1"/>
              <a:t>unapp</a:t>
            </a:r>
            <a:endParaRPr lang="en-US" altLang="zh-CN" sz="3200" dirty="0"/>
          </a:p>
        </p:txBody>
      </p:sp>
      <p:graphicFrame>
        <p:nvGraphicFramePr>
          <p:cNvPr id="8196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1219200" y="2438400"/>
          <a:ext cx="7239000" cy="322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3937000" imgH="1752600" progId="Equation.3">
                  <p:embed/>
                </p:oleObj>
              </mc:Choice>
              <mc:Fallback>
                <p:oleObj name="公式" r:id="rId2" imgW="3937000" imgH="1752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438400"/>
                        <a:ext cx="7239000" cy="322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7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4AB02725-A120-49B7-BA26-3F8D7EA3FA3C}" type="slidenum">
              <a:rPr lang="en-US" altLang="zh-CN" smtClean="0"/>
              <a:pPr eaLnBrk="1" hangingPunct="1"/>
              <a:t>18</a:t>
            </a:fld>
            <a:endParaRPr lang="en-US" altLang="zh-C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749490"/>
            <a:ext cx="8382000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zh-CN" altLang="en-US" sz="2800" dirty="0"/>
              <a:t>求</a:t>
            </a:r>
            <a:r>
              <a:rPr lang="en-US" altLang="zh-CN" sz="2800" b="1" i="1" dirty="0">
                <a:latin typeface="Times New Roman" pitchFamily="18" charset="0"/>
              </a:rPr>
              <a:t>f(x)=x</a:t>
            </a:r>
            <a:r>
              <a:rPr lang="en-US" altLang="zh-CN" sz="2800" b="1" i="1" baseline="30000" dirty="0">
                <a:latin typeface="Times New Roman" pitchFamily="18" charset="0"/>
              </a:rPr>
              <a:t>2</a:t>
            </a:r>
            <a:r>
              <a:rPr lang="en-US" altLang="zh-CN" sz="2800" b="1" i="1" dirty="0">
                <a:latin typeface="Times New Roman" pitchFamily="18" charset="0"/>
              </a:rPr>
              <a:t>+2x+1</a:t>
            </a:r>
            <a:r>
              <a:rPr lang="zh-CN" altLang="en-US" sz="2800" dirty="0"/>
              <a:t>在</a:t>
            </a:r>
            <a:r>
              <a:rPr lang="en-US" altLang="zh-CN" sz="2800" dirty="0"/>
              <a:t>[0,1]</a:t>
            </a:r>
            <a:r>
              <a:rPr lang="zh-CN" altLang="en-US" sz="2800" dirty="0"/>
              <a:t>上的最佳一次逼近多项式</a:t>
            </a:r>
            <a:endParaRPr lang="en-US" altLang="zh-CN" sz="3200" dirty="0"/>
          </a:p>
          <a:p>
            <a:pPr eaLnBrk="1" hangingPunct="1">
              <a:lnSpc>
                <a:spcPct val="90000"/>
              </a:lnSpc>
              <a:defRPr/>
            </a:pPr>
            <a:endParaRPr lang="en-US" altLang="zh-CN" sz="3200" dirty="0"/>
          </a:p>
          <a:p>
            <a:pPr eaLnBrk="1" hangingPunct="1">
              <a:lnSpc>
                <a:spcPct val="90000"/>
              </a:lnSpc>
              <a:defRPr/>
            </a:pPr>
            <a:endParaRPr lang="en-US" altLang="zh-CN" sz="3200" dirty="0"/>
          </a:p>
          <a:p>
            <a:pPr eaLnBrk="1" hangingPunct="1">
              <a:lnSpc>
                <a:spcPct val="90000"/>
              </a:lnSpc>
              <a:defRPr/>
            </a:pPr>
            <a:endParaRPr lang="en-US" altLang="zh-CN" sz="3200" dirty="0"/>
          </a:p>
          <a:p>
            <a:pPr eaLnBrk="1" hangingPunct="1">
              <a:lnSpc>
                <a:spcPct val="90000"/>
              </a:lnSpc>
              <a:defRPr/>
            </a:pPr>
            <a:endParaRPr lang="en-US" altLang="zh-CN" sz="3200" dirty="0"/>
          </a:p>
          <a:p>
            <a:pPr eaLnBrk="1" hangingPunct="1">
              <a:lnSpc>
                <a:spcPct val="90000"/>
              </a:lnSpc>
              <a:defRPr/>
            </a:pPr>
            <a:endParaRPr lang="en-US" altLang="zh-CN" sz="3200" dirty="0"/>
          </a:p>
          <a:p>
            <a:pPr eaLnBrk="1" hangingPunct="1">
              <a:lnSpc>
                <a:spcPct val="90000"/>
              </a:lnSpc>
              <a:defRPr/>
            </a:pPr>
            <a:endParaRPr lang="en-US" altLang="zh-CN" sz="3200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3200" dirty="0"/>
              <a:t>app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3">
                <a:extLst>
                  <a:ext uri="{FF2B5EF4-FFF2-40B4-BE49-F238E27FC236}">
                    <a16:creationId xmlns:a16="http://schemas.microsoft.com/office/drawing/2014/main" id="{E7DF17E1-100B-40E5-B552-4B0720DA1AE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000" y="2362200"/>
                <a:ext cx="8267700" cy="32766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0000"/>
                  <a:buFont typeface="Wingdings" pitchFamily="2" charset="2"/>
                  <a:buChar char="l"/>
                  <a:defRPr sz="3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150000"/>
                  <a:buChar char="•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50000"/>
                  <a:buChar char="•"/>
                  <a:defRPr sz="22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150000"/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50000"/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50000"/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50000"/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50000"/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50000"/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lvl="1" eaLnBrk="1" hangingPunct="1">
                  <a:lnSpc>
                    <a:spcPct val="90000"/>
                  </a:lnSpc>
                  <a:defRPr/>
                </a:pPr>
                <a:r>
                  <a:rPr lang="zh-CN" altLang="en-US" sz="2700" kern="0" dirty="0"/>
                  <a:t>目标是找到一个一次多项式</a:t>
                </a:r>
                <a:r>
                  <a:rPr lang="en-US" altLang="zh-CN" sz="2700" b="1" i="1" kern="0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altLang="zh-CN" sz="2700" b="1" i="1" kern="0" baseline="-25000" dirty="0"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US" altLang="zh-CN" sz="2700" b="1" i="1" kern="0" dirty="0">
                    <a:latin typeface="Times New Roman" pitchFamily="18" charset="0"/>
                    <a:cs typeface="Times New Roman" pitchFamily="18" charset="0"/>
                  </a:rPr>
                  <a:t>(x)</a:t>
                </a:r>
              </a:p>
              <a:p>
                <a:pPr lvl="1" eaLnBrk="1" hangingPunct="1">
                  <a:lnSpc>
                    <a:spcPct val="90000"/>
                  </a:lnSpc>
                  <a:defRPr/>
                </a:pPr>
                <a:r>
                  <a:rPr lang="zh-CN" altLang="en-US" sz="2700" b="1" kern="0" dirty="0">
                    <a:solidFill>
                      <a:srgbClr val="7030A0"/>
                    </a:solidFill>
                  </a:rPr>
                  <a:t>方法</a:t>
                </a:r>
                <a:r>
                  <a:rPr lang="zh-CN" altLang="en-US" sz="2700" kern="0" dirty="0"/>
                  <a:t>：余项是</a:t>
                </a:r>
                <a:r>
                  <a:rPr lang="en-US" altLang="zh-CN" sz="2700" kern="0" dirty="0"/>
                  <a:t>2</a:t>
                </a:r>
                <a:r>
                  <a:rPr lang="zh-CN" altLang="en-US" sz="2700" kern="0" dirty="0"/>
                  <a:t>次切比雪夫多项式的适当放缩</a:t>
                </a:r>
                <a:endParaRPr lang="en-US" altLang="zh-CN" sz="2700" kern="0" dirty="0"/>
              </a:p>
              <a:p>
                <a:pPr lvl="1" eaLnBrk="1" hangingPunct="1">
                  <a:lnSpc>
                    <a:spcPct val="90000"/>
                  </a:lnSpc>
                  <a:defRPr/>
                </a:pPr>
                <a:r>
                  <a:rPr lang="zh-CN" altLang="en-US" sz="2700" kern="0" dirty="0"/>
                  <a:t>坐标变换：</a:t>
                </a:r>
                <a:r>
                  <a:rPr lang="en-US" altLang="zh-CN" sz="2800" b="1" i="1" kern="0" dirty="0">
                    <a:latin typeface="Times New Roman" pitchFamily="18" charset="0"/>
                    <a:cs typeface="+mn-cs"/>
                  </a:rPr>
                  <a:t>t = 2x-1</a:t>
                </a:r>
                <a:r>
                  <a:rPr lang="zh-CN" altLang="en-US" sz="2800" b="1" i="1" kern="0" dirty="0">
                    <a:latin typeface="Times New Roman" pitchFamily="18" charset="0"/>
                    <a:cs typeface="+mn-cs"/>
                  </a:rPr>
                  <a:t>，</a:t>
                </a:r>
                <a:r>
                  <a:rPr lang="zh-CN" altLang="en-US" sz="2700" kern="0" dirty="0"/>
                  <a:t>有</a:t>
                </a:r>
                <a:r>
                  <a:rPr lang="en-US" altLang="zh-CN" sz="2800" b="1" i="1" kern="0" dirty="0">
                    <a:latin typeface="Times New Roman" pitchFamily="18" charset="0"/>
                  </a:rPr>
                  <a:t>f(t)=0.25t</a:t>
                </a:r>
                <a:r>
                  <a:rPr lang="en-US" altLang="zh-CN" sz="2800" b="1" i="1" kern="0" baseline="30000" dirty="0">
                    <a:latin typeface="Times New Roman" pitchFamily="18" charset="0"/>
                  </a:rPr>
                  <a:t>2</a:t>
                </a:r>
                <a:r>
                  <a:rPr lang="en-US" altLang="zh-CN" sz="2800" b="1" i="1" kern="0" dirty="0">
                    <a:latin typeface="Times New Roman" pitchFamily="18" charset="0"/>
                  </a:rPr>
                  <a:t>+1.5t+2.25</a:t>
                </a:r>
                <a:endParaRPr lang="en-US" altLang="zh-CN" sz="2800" b="1" i="1" kern="0" dirty="0">
                  <a:latin typeface="Times New Roman" pitchFamily="18" charset="0"/>
                  <a:cs typeface="+mn-cs"/>
                </a:endParaRPr>
              </a:p>
              <a:p>
                <a:pPr lvl="1" eaLnBrk="1" hangingPunct="1">
                  <a:lnSpc>
                    <a:spcPct val="90000"/>
                  </a:lnSpc>
                  <a:defRPr/>
                </a:pPr>
                <a:r>
                  <a:rPr lang="zh-CN" altLang="en-US" sz="2700" kern="0" dirty="0"/>
                  <a:t>余项必然为</a:t>
                </a:r>
                <a14:m>
                  <m:oMath xmlns:m="http://schemas.openxmlformats.org/officeDocument/2006/math">
                    <m:r>
                      <a:rPr lang="en-US" altLang="zh-CN" sz="2700" b="0" i="1" kern="0" smtClean="0"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altLang="zh-CN" sz="27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7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7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7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7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7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700" kern="0" dirty="0"/>
                  <a:t>选</a:t>
                </a:r>
                <a:r>
                  <a:rPr lang="en-US" altLang="zh-CN" sz="2200" b="1" i="1" kern="0" dirty="0"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en-US" altLang="zh-CN" sz="2200" b="1" i="1" kern="0" baseline="-25000" dirty="0"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altLang="zh-CN" sz="2200" b="1" i="1" kern="0" dirty="0">
                    <a:latin typeface="Times New Roman" pitchFamily="18" charset="0"/>
                    <a:cs typeface="Times New Roman" pitchFamily="18" charset="0"/>
                  </a:rPr>
                  <a:t>(t)=2t</a:t>
                </a:r>
                <a:r>
                  <a:rPr lang="en-US" altLang="zh-CN" sz="2200" b="1" i="1" kern="0" baseline="30000" dirty="0"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altLang="zh-CN" sz="2200" b="1" i="1" kern="0" dirty="0">
                    <a:latin typeface="Times New Roman" pitchFamily="18" charset="0"/>
                    <a:cs typeface="Times New Roman" pitchFamily="18" charset="0"/>
                  </a:rPr>
                  <a:t>-1</a:t>
                </a:r>
                <a:r>
                  <a:rPr lang="zh-CN" altLang="en-US" sz="2700" kern="0" dirty="0"/>
                  <a:t>或者</a:t>
                </a:r>
                <a:r>
                  <a:rPr lang="en-US" altLang="zh-CN" sz="2200" b="1" i="1" kern="0" dirty="0"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en-US" altLang="zh-CN" sz="2200" b="1" i="1" kern="0" baseline="-25000" dirty="0"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altLang="zh-CN" sz="2200" b="1" i="1" kern="0" dirty="0">
                    <a:latin typeface="Times New Roman" pitchFamily="18" charset="0"/>
                    <a:cs typeface="Times New Roman" pitchFamily="18" charset="0"/>
                  </a:rPr>
                  <a:t>(x)=t</a:t>
                </a:r>
                <a:r>
                  <a:rPr lang="en-US" altLang="zh-CN" sz="2200" b="1" i="1" kern="0" baseline="30000" dirty="0"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altLang="zh-CN" sz="2200" b="1" i="1" kern="0" dirty="0">
                    <a:latin typeface="Times New Roman" pitchFamily="18" charset="0"/>
                    <a:cs typeface="Times New Roman" pitchFamily="18" charset="0"/>
                  </a:rPr>
                  <a:t>-0.5</a:t>
                </a:r>
                <a:r>
                  <a:rPr lang="zh-CN" altLang="en-US" sz="2700" kern="0" dirty="0"/>
                  <a:t>都可以</a:t>
                </a:r>
                <a:endParaRPr lang="en-US" altLang="zh-CN" sz="2700" kern="0" dirty="0"/>
              </a:p>
              <a:p>
                <a:pPr lvl="1" eaLnBrk="1" hangingPunct="1">
                  <a:lnSpc>
                    <a:spcPct val="90000"/>
                  </a:lnSpc>
                  <a:defRPr/>
                </a:pPr>
                <a:r>
                  <a:rPr lang="zh-CN" altLang="en-US" sz="2700" kern="0" dirty="0"/>
                  <a:t>总之余项需为</a:t>
                </a:r>
                <a:r>
                  <a:rPr lang="en-US" altLang="zh-CN" sz="2800" b="1" i="1" kern="0" dirty="0">
                    <a:latin typeface="Times New Roman" pitchFamily="18" charset="0"/>
                    <a:cs typeface="Times New Roman" pitchFamily="18" charset="0"/>
                  </a:rPr>
                  <a:t>0.25t</a:t>
                </a:r>
                <a:r>
                  <a:rPr lang="en-US" altLang="zh-CN" sz="2800" b="1" i="1" kern="0" baseline="30000" dirty="0"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altLang="zh-CN" sz="2800" b="1" i="1" kern="0" dirty="0">
                    <a:latin typeface="Times New Roman" pitchFamily="18" charset="0"/>
                    <a:cs typeface="Times New Roman" pitchFamily="18" charset="0"/>
                  </a:rPr>
                  <a:t>-0.125</a:t>
                </a:r>
              </a:p>
              <a:p>
                <a:pPr lvl="1" eaLnBrk="1" hangingPunct="1">
                  <a:lnSpc>
                    <a:spcPct val="90000"/>
                  </a:lnSpc>
                  <a:defRPr/>
                </a:pPr>
                <a:r>
                  <a:rPr lang="zh-CN" altLang="en-US" sz="2700" kern="0" dirty="0"/>
                  <a:t>所以</a:t>
                </a:r>
                <a:r>
                  <a:rPr lang="en-US" altLang="zh-CN" sz="2700" b="1" i="1" kern="0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altLang="zh-CN" sz="2700" b="1" i="1" kern="0" baseline="-25000" dirty="0"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US" altLang="zh-CN" sz="2700" b="1" i="1" kern="0" dirty="0">
                    <a:latin typeface="Times New Roman" pitchFamily="18" charset="0"/>
                    <a:cs typeface="Times New Roman" pitchFamily="18" charset="0"/>
                  </a:rPr>
                  <a:t>(t) </a:t>
                </a:r>
                <a:r>
                  <a:rPr lang="en-US" altLang="zh-CN" sz="2700" kern="0" dirty="0"/>
                  <a:t>=</a:t>
                </a:r>
                <a:r>
                  <a:rPr lang="en-US" altLang="zh-CN" sz="2700" b="1" i="1" kern="0" dirty="0">
                    <a:latin typeface="Times New Roman" pitchFamily="18" charset="0"/>
                    <a:cs typeface="Times New Roman" pitchFamily="18" charset="0"/>
                  </a:rPr>
                  <a:t> f(t)</a:t>
                </a:r>
                <a:r>
                  <a:rPr lang="en-US" altLang="zh-CN" sz="2400" b="1" i="1" kern="0" dirty="0">
                    <a:latin typeface="Times New Roman" pitchFamily="18" charset="0"/>
                  </a:rPr>
                  <a:t>-</a:t>
                </a:r>
                <a:r>
                  <a:rPr lang="en-US" altLang="zh-CN" sz="2700" b="1" i="1" kern="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zh-CN" sz="2400" b="1" i="1" kern="0" dirty="0">
                    <a:latin typeface="Times New Roman" pitchFamily="18" charset="0"/>
                    <a:cs typeface="Times New Roman" pitchFamily="18" charset="0"/>
                  </a:rPr>
                  <a:t>0.25t</a:t>
                </a:r>
                <a:r>
                  <a:rPr lang="en-US" altLang="zh-CN" sz="2400" b="1" i="1" kern="0" baseline="30000" dirty="0"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altLang="zh-CN" sz="2400" b="1" i="1" kern="0" dirty="0">
                    <a:latin typeface="Times New Roman" pitchFamily="18" charset="0"/>
                    <a:cs typeface="Times New Roman" pitchFamily="18" charset="0"/>
                  </a:rPr>
                  <a:t>-0.125=1.5</a:t>
                </a:r>
                <a:r>
                  <a:rPr lang="en-US" altLang="zh-CN" sz="2400" b="1" i="1" kern="0" dirty="0">
                    <a:latin typeface="Times New Roman" pitchFamily="18" charset="0"/>
                  </a:rPr>
                  <a:t>t+2.375 </a:t>
                </a:r>
                <a:r>
                  <a:rPr lang="en-US" altLang="zh-CN" sz="2400" b="1" i="1" kern="0" dirty="0">
                    <a:solidFill>
                      <a:srgbClr val="FF0000"/>
                    </a:solidFill>
                    <a:latin typeface="Times New Roman" pitchFamily="18" charset="0"/>
                  </a:rPr>
                  <a:t>……</a:t>
                </a:r>
              </a:p>
            </p:txBody>
          </p:sp>
        </mc:Choice>
        <mc:Fallback>
          <p:sp>
            <p:nvSpPr>
              <p:cNvPr id="9" name="Rectangle 3">
                <a:extLst>
                  <a:ext uri="{FF2B5EF4-FFF2-40B4-BE49-F238E27FC236}">
                    <a16:creationId xmlns:a16="http://schemas.microsoft.com/office/drawing/2014/main" id="{E7DF17E1-100B-40E5-B552-4B0720DA1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2362200"/>
                <a:ext cx="8267700" cy="3276601"/>
              </a:xfrm>
              <a:prstGeom prst="rect">
                <a:avLst/>
              </a:prstGeom>
              <a:blipFill>
                <a:blip r:embed="rId2"/>
                <a:stretch>
                  <a:fillRect t="-8380" r="-110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求最佳一致逼近示例二</a:t>
            </a:r>
          </a:p>
        </p:txBody>
      </p:sp>
      <p:cxnSp>
        <p:nvCxnSpPr>
          <p:cNvPr id="7" name="直接箭头连接符 6"/>
          <p:cNvCxnSpPr>
            <a:cxnSpLocks/>
          </p:cNvCxnSpPr>
          <p:nvPr/>
        </p:nvCxnSpPr>
        <p:spPr>
          <a:xfrm flipH="1">
            <a:off x="3687618" y="3657600"/>
            <a:ext cx="2027382" cy="685000"/>
          </a:xfrm>
          <a:prstGeom prst="straightConnector1">
            <a:avLst/>
          </a:prstGeom>
          <a:ln w="38100">
            <a:solidFill>
              <a:srgbClr val="7030A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爆炸形 1 7"/>
          <p:cNvSpPr/>
          <p:nvPr/>
        </p:nvSpPr>
        <p:spPr>
          <a:xfrm>
            <a:off x="1143000" y="3048000"/>
            <a:ext cx="1600200" cy="914400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9222" name="Picture 8" descr="C:\Documents and Settings\fifo\Local Settings\Temporary Internet Files\Content.IE5\I6B9CRAI\MMj02888690000[1]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5181600"/>
            <a:ext cx="5715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3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FFB4454D-459C-4A64-92B8-24DD092F6366}" type="slidenum">
              <a:rPr lang="en-US" altLang="zh-CN" smtClean="0"/>
              <a:pPr eaLnBrk="1" hangingPunct="1"/>
              <a:t>19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章 函数</a:t>
            </a:r>
            <a:r>
              <a:rPr lang="zh-CN" altLang="en-US"/>
              <a:t>逼近与快速傅里叶变换</a:t>
            </a:r>
            <a:endParaRPr lang="zh-CN" alt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solidFill>
                  <a:srgbClr val="8E8C46"/>
                </a:solidFill>
              </a:rPr>
              <a:t>函数逼近的基本概念</a:t>
            </a:r>
          </a:p>
          <a:p>
            <a:pPr eaLnBrk="1" hangingPunct="1"/>
            <a:r>
              <a:rPr lang="zh-CN" altLang="en-US" dirty="0">
                <a:solidFill>
                  <a:srgbClr val="8E8C46"/>
                </a:solidFill>
              </a:rPr>
              <a:t>正交多项式</a:t>
            </a:r>
          </a:p>
          <a:p>
            <a:pPr eaLnBrk="1" hangingPunct="1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最佳一致逼近（多项式）</a:t>
            </a:r>
          </a:p>
          <a:p>
            <a:pPr eaLnBrk="1" hangingPunct="1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最佳平方逼近（续）</a:t>
            </a:r>
          </a:p>
          <a:p>
            <a:pPr eaLnBrk="1" hangingPunct="1"/>
            <a:r>
              <a:rPr lang="zh-CN" altLang="en-US" dirty="0"/>
              <a:t>最小二乘</a:t>
            </a:r>
          </a:p>
          <a:p>
            <a:pPr eaLnBrk="1" hangingPunct="1"/>
            <a:r>
              <a:rPr lang="zh-CN" altLang="en-US" dirty="0">
                <a:solidFill>
                  <a:srgbClr val="8E8C46"/>
                </a:solidFill>
              </a:rPr>
              <a:t>有理逼近</a:t>
            </a:r>
          </a:p>
          <a:p>
            <a:pPr eaLnBrk="1" hangingPunct="1"/>
            <a:r>
              <a:rPr lang="zh-CN" altLang="en-US" dirty="0">
                <a:solidFill>
                  <a:srgbClr val="8E8C46"/>
                </a:solidFill>
              </a:rPr>
              <a:t>三角逼近与</a:t>
            </a:r>
            <a:r>
              <a:rPr lang="en-US" altLang="zh-CN" dirty="0">
                <a:solidFill>
                  <a:srgbClr val="8E8C46"/>
                </a:solidFill>
              </a:rPr>
              <a:t>FFT</a:t>
            </a:r>
          </a:p>
        </p:txBody>
      </p:sp>
      <p:sp>
        <p:nvSpPr>
          <p:cNvPr id="4100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D978F1C3-4160-4683-A32C-03798936A561}" type="slidenum">
              <a:rPr lang="en-US" altLang="zh-CN" smtClean="0">
                <a:solidFill>
                  <a:schemeClr val="bg1"/>
                </a:solidFill>
              </a:rPr>
              <a:pPr eaLnBrk="1" hangingPunct="1"/>
              <a:t>2</a:t>
            </a:fld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求最佳平方逼近示例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62000" y="1905000"/>
            <a:ext cx="7620000" cy="4038600"/>
          </a:xfrm>
        </p:spPr>
        <p:txBody>
          <a:bodyPr/>
          <a:lstStyle/>
          <a:p>
            <a:pPr eaLnBrk="1" hangingPunct="1"/>
            <a:r>
              <a:rPr lang="zh-CN" altLang="en-US" sz="2700" dirty="0"/>
              <a:t>试</a:t>
            </a:r>
          </a:p>
          <a:p>
            <a:pPr eaLnBrk="1" hangingPunct="1"/>
            <a:endParaRPr lang="zh-CN" altLang="en-US" sz="2700" dirty="0"/>
          </a:p>
        </p:txBody>
      </p:sp>
      <p:graphicFrame>
        <p:nvGraphicFramePr>
          <p:cNvPr id="10244" name="Object 6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524000" y="1684338"/>
          <a:ext cx="6248400" cy="830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870200" imgH="381000" progId="Equation.3">
                  <p:embed/>
                </p:oleObj>
              </mc:Choice>
              <mc:Fallback>
                <p:oleObj name="公式" r:id="rId2" imgW="2870200" imgH="3810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684338"/>
                        <a:ext cx="6248400" cy="830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0" y="31384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247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143718A5-4D3B-4C58-AA7A-79C76DC7E48E}" type="slidenum">
              <a:rPr lang="en-US" altLang="zh-CN" smtClean="0"/>
              <a:pPr eaLnBrk="1" hangingPunct="1"/>
              <a:t>20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/>
              <p:cNvSpPr txBox="1">
                <a:spLocks/>
              </p:cNvSpPr>
              <p:nvPr/>
            </p:nvSpPr>
            <p:spPr bwMode="auto">
              <a:xfrm>
                <a:off x="457200" y="5257800"/>
                <a:ext cx="8077200" cy="1600200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0000"/>
                  <a:buFont typeface="Wingdings" pitchFamily="2" charset="2"/>
                  <a:buChar char="l"/>
                  <a:defRPr sz="3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150000"/>
                  <a:buChar char="•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50000"/>
                  <a:buChar char="•"/>
                  <a:defRPr sz="22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150000"/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50000"/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50000"/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50000"/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50000"/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50000"/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40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kern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 kern="0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 kern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 kern="0" smtClea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kern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 kern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 kern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 kern="0" smtClea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kern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 kern="0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 ker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ker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 ker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kern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 ker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 ker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kern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 ker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ker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 ker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 ker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kern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 ker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ker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 ker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 kern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400" i="1" kern="0" smtClean="0">
                                          <a:latin typeface="Cambria Math" panose="02040503050406030204" pitchFamily="18" charset="0"/>
                                        </a:rPr>
                                        <m:t>    </m:t>
                                      </m:r>
                                      <m:r>
                                        <a:rPr lang="en-US" altLang="zh-CN" sz="2400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altLang="zh-CN" sz="2400" i="1" kern="0" smtClean="0">
                                          <a:latin typeface="Cambria Math" panose="02040503050406030204" pitchFamily="18" charset="0"/>
                                        </a:rPr>
                                        <m:t>      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 ker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ker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 ker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kern="0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 ker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i="1" kern="0" smtClean="0">
                                          <a:latin typeface="Cambria Math" panose="02040503050406030204" pitchFamily="18" charset="0"/>
                                        </a:rPr>
                                        <m:t>     </m:t>
                                      </m:r>
                                      <m:r>
                                        <a:rPr lang="en-US" altLang="zh-CN" sz="2400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altLang="zh-CN" sz="2400" i="1" kern="0" smtClean="0">
                                          <a:latin typeface="Cambria Math" panose="02040503050406030204" pitchFamily="18" charset="0"/>
                                        </a:rPr>
                                        <m:t>      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 ker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kern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 ker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ker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 ker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 kern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400" i="1" kern="0" smtClean="0">
                                          <a:latin typeface="Cambria Math" panose="02040503050406030204" pitchFamily="18" charset="0"/>
                                        </a:rPr>
                                        <m:t>      </m:t>
                                      </m:r>
                                      <m:r>
                                        <a:rPr lang="en-US" altLang="zh-CN" sz="2400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       </m:t>
                                      </m:r>
                                    </m:e>
                                    <m:e>
                                      <m:r>
                                        <a:rPr lang="en-US" altLang="zh-CN" sz="2400" i="1" kern="0" smtClean="0">
                                          <a:latin typeface="Cambria Math" panose="02040503050406030204" pitchFamily="18" charset="0"/>
                                        </a:rPr>
                                        <m:t>       </m:t>
                                      </m:r>
                                      <m:r>
                                        <a:rPr lang="en-US" altLang="zh-CN" sz="2400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      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 ker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kern="0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 ker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ker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 ker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 ker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kern="0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 ker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ker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 ker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 kern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400" i="1" kern="0" smtClean="0">
                                          <a:latin typeface="Cambria Math" panose="02040503050406030204" pitchFamily="18" charset="0"/>
                                        </a:rPr>
                                        <m:t>     </m:t>
                                      </m:r>
                                      <m:r>
                                        <a:rPr lang="en-US" altLang="zh-CN" sz="2400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       </m:t>
                                      </m:r>
                                    </m:e>
                                    <m:e>
                                      <m:r>
                                        <a:rPr lang="en-US" altLang="zh-CN" sz="2400" i="1" kern="0" smtClean="0">
                                          <a:latin typeface="Cambria Math" panose="02040503050406030204" pitchFamily="18" charset="0"/>
                                        </a:rPr>
                                        <m:t>     </m:t>
                                      </m:r>
                                      <m:r>
                                        <a:rPr lang="en-US" altLang="zh-CN" sz="2400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      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 ker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kern="0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 ker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ker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 ker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40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kern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 kern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 kern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 kern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kern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 ker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 ker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kern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 kern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 kern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 ker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 ker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kern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CN" sz="2400" i="1" kern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kern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 kern="0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2400" i="1" kern="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altLang="zh-CN" sz="2400" i="1" kern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ker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 kern="0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 ker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2400" i="1" kern="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altLang="zh-CN" sz="2400" i="1" ker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kern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 ker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 ker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2400" i="1" kern="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altLang="zh-CN" sz="2400" i="1" ker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kern="0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 ker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kern="0" dirty="0"/>
              </a:p>
            </p:txBody>
          </p:sp>
        </mc:Choice>
        <mc:Fallback xmlns="">
          <p:sp>
            <p:nvSpPr>
              <p:cNvPr id="8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5257800"/>
                <a:ext cx="8077200" cy="1600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7030A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3">
            <a:extLst>
              <a:ext uri="{FF2B5EF4-FFF2-40B4-BE49-F238E27FC236}">
                <a16:creationId xmlns:a16="http://schemas.microsoft.com/office/drawing/2014/main" id="{1D0B1D4F-9F29-488C-970B-111C8A7C85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891488"/>
            <a:ext cx="7620000" cy="3808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itchFamily="2" charset="2"/>
              <a:buChar char="l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endParaRPr lang="zh-CN" altLang="en-US" sz="2700" kern="0" dirty="0"/>
          </a:p>
          <a:p>
            <a:pPr eaLnBrk="1" hangingPunct="1"/>
            <a:endParaRPr lang="zh-CN" altLang="en-US" sz="2700" kern="0" dirty="0"/>
          </a:p>
          <a:p>
            <a:pPr eaLnBrk="1" hangingPunct="1"/>
            <a:r>
              <a:rPr lang="zh-CN" altLang="en-US" sz="2700" kern="0" dirty="0"/>
              <a:t>首先要</a:t>
            </a:r>
            <a:r>
              <a:rPr lang="zh-CN" altLang="en-US" sz="2700" b="1" kern="0" dirty="0">
                <a:solidFill>
                  <a:srgbClr val="660066"/>
                </a:solidFill>
              </a:rPr>
              <a:t>看懂题，注意区间不是标准的！！！</a:t>
            </a:r>
          </a:p>
          <a:p>
            <a:pPr eaLnBrk="1" hangingPunct="1"/>
            <a:r>
              <a:rPr lang="zh-CN" altLang="en-US" sz="2700" kern="0" dirty="0"/>
              <a:t>希望</a:t>
            </a:r>
            <a:r>
              <a:rPr lang="en-US" altLang="zh-CN" sz="2700" b="1" i="1" kern="0" dirty="0" err="1">
                <a:latin typeface="Times New Roman" pitchFamily="18" charset="0"/>
              </a:rPr>
              <a:t>sinx</a:t>
            </a:r>
            <a:r>
              <a:rPr lang="zh-CN" altLang="en-US" sz="2700" kern="0" dirty="0"/>
              <a:t>和</a:t>
            </a:r>
            <a:r>
              <a:rPr lang="en-US" altLang="zh-CN" sz="2700" b="1" i="1" kern="0" dirty="0" err="1">
                <a:latin typeface="Times New Roman" pitchFamily="18" charset="0"/>
              </a:rPr>
              <a:t>ax+b</a:t>
            </a:r>
            <a:r>
              <a:rPr lang="zh-CN" altLang="en-US" sz="2700" kern="0" dirty="0"/>
              <a:t>的偏差平方在</a:t>
            </a:r>
            <a:r>
              <a:rPr lang="en-US" altLang="zh-CN" sz="2700" kern="0" dirty="0"/>
              <a:t>[</a:t>
            </a:r>
            <a:r>
              <a:rPr lang="en-US" altLang="zh-CN" sz="2700" b="1" i="1" kern="0" dirty="0">
                <a:latin typeface="Times New Roman" pitchFamily="18" charset="0"/>
              </a:rPr>
              <a:t>0,</a:t>
            </a:r>
            <a:r>
              <a:rPr lang="el-GR" altLang="zh-CN" sz="2700" b="1" i="1" kern="0" dirty="0">
                <a:latin typeface="Times New Roman" pitchFamily="18" charset="0"/>
                <a:cs typeface="Arial" charset="0"/>
              </a:rPr>
              <a:t>π</a:t>
            </a:r>
            <a:r>
              <a:rPr lang="en-US" altLang="zh-CN" sz="2700" b="1" i="1" kern="0" dirty="0">
                <a:latin typeface="Times New Roman" pitchFamily="18" charset="0"/>
                <a:cs typeface="Arial" charset="0"/>
              </a:rPr>
              <a:t>/2</a:t>
            </a:r>
            <a:r>
              <a:rPr lang="en-US" altLang="zh-CN" sz="2700" kern="0" dirty="0"/>
              <a:t>]</a:t>
            </a:r>
            <a:r>
              <a:rPr lang="zh-CN" altLang="en-US" sz="2700" kern="0" dirty="0"/>
              <a:t>区间的积分最小</a:t>
            </a:r>
          </a:p>
          <a:p>
            <a:pPr eaLnBrk="1" hangingPunct="1"/>
            <a:r>
              <a:rPr lang="zh-CN" altLang="en-US" sz="2700" kern="0" dirty="0"/>
              <a:t>其本质是求</a:t>
            </a:r>
            <a:r>
              <a:rPr lang="en-US" altLang="zh-CN" sz="2700" b="1" i="1" kern="0" dirty="0" err="1">
                <a:latin typeface="Times New Roman" pitchFamily="18" charset="0"/>
              </a:rPr>
              <a:t>sinx</a:t>
            </a:r>
            <a:r>
              <a:rPr lang="zh-CN" altLang="en-US" sz="2700" kern="0" dirty="0"/>
              <a:t>函数在</a:t>
            </a:r>
            <a:r>
              <a:rPr lang="en-US" altLang="zh-CN" sz="2700" kern="0" dirty="0"/>
              <a:t>[</a:t>
            </a:r>
            <a:r>
              <a:rPr lang="en-US" altLang="zh-CN" sz="2700" b="1" i="1" kern="0" dirty="0">
                <a:latin typeface="Times New Roman" pitchFamily="18" charset="0"/>
              </a:rPr>
              <a:t>0,</a:t>
            </a:r>
            <a:r>
              <a:rPr lang="el-GR" altLang="zh-CN" sz="2700" b="1" i="1" kern="0" dirty="0">
                <a:latin typeface="Times New Roman" pitchFamily="18" charset="0"/>
                <a:cs typeface="Arial" charset="0"/>
              </a:rPr>
              <a:t>π</a:t>
            </a:r>
            <a:r>
              <a:rPr lang="en-US" altLang="zh-CN" sz="2700" b="1" i="1" kern="0" dirty="0">
                <a:latin typeface="Times New Roman" pitchFamily="18" charset="0"/>
                <a:cs typeface="Arial" charset="0"/>
              </a:rPr>
              <a:t>/2</a:t>
            </a:r>
            <a:r>
              <a:rPr lang="en-US" altLang="zh-CN" sz="2700" kern="0" dirty="0"/>
              <a:t>]</a:t>
            </a:r>
            <a:r>
              <a:rPr lang="zh-CN" altLang="en-US" sz="2700" kern="0" dirty="0"/>
              <a:t>区间上的最佳平方一次逼近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  <p:bldP spid="8" grpId="0" animBg="1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解法一：选幂函数做基</a:t>
            </a:r>
          </a:p>
        </p:txBody>
      </p:sp>
      <p:graphicFrame>
        <p:nvGraphicFramePr>
          <p:cNvPr id="11267" name="Object 7"/>
          <p:cNvGraphicFramePr>
            <a:graphicFrameLocks noGrp="1" noChangeAspect="1"/>
          </p:cNvGraphicFramePr>
          <p:nvPr>
            <p:ph idx="1"/>
          </p:nvPr>
        </p:nvGraphicFramePr>
        <p:xfrm>
          <a:off x="1244600" y="2136775"/>
          <a:ext cx="6807200" cy="3824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5651500" imgH="3175000" progId="Equation.3">
                  <p:embed/>
                </p:oleObj>
              </mc:Choice>
              <mc:Fallback>
                <p:oleObj name="公式" r:id="rId2" imgW="5651500" imgH="31750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4600" y="2136775"/>
                        <a:ext cx="6807200" cy="3824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4495800" y="4038600"/>
            <a:ext cx="2190750" cy="0"/>
          </a:xfrm>
          <a:prstGeom prst="line">
            <a:avLst/>
          </a:prstGeom>
          <a:noFill/>
          <a:ln w="381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69" name="Rectangle 10"/>
          <p:cNvSpPr>
            <a:spLocks noChangeArrowheads="1"/>
          </p:cNvSpPr>
          <p:nvPr/>
        </p:nvSpPr>
        <p:spPr bwMode="auto">
          <a:xfrm>
            <a:off x="6019800" y="5638800"/>
            <a:ext cx="1905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r>
              <a:rPr lang="en-US" altLang="zh-CN" sz="2700">
                <a:solidFill>
                  <a:srgbClr val="660066"/>
                </a:solidFill>
              </a:rPr>
              <a:t>sqapp1</a:t>
            </a:r>
          </a:p>
        </p:txBody>
      </p:sp>
      <p:pic>
        <p:nvPicPr>
          <p:cNvPr id="11270" name="Picture 8" descr="C:\Documents and Settings\fifo\Local Settings\Temporary Internet Files\Content.IE5\I6B9CRAI\MMj02888690000[1]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105400"/>
            <a:ext cx="5715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1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8A8F6A4A-7B65-4EE1-8802-1F3578DC2DB8}" type="slidenum">
              <a:rPr lang="en-US" altLang="zh-CN" smtClean="0"/>
              <a:pPr eaLnBrk="1" hangingPunct="1"/>
              <a:t>21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0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解法一</a:t>
            </a:r>
            <a:r>
              <a:rPr lang="en-US" altLang="zh-CN" dirty="0"/>
              <a:t>-1</a:t>
            </a:r>
            <a:r>
              <a:rPr lang="zh-CN" altLang="en-US" dirty="0"/>
              <a:t>：选幂函数做基（不变换）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33400" y="1905000"/>
                <a:ext cx="8077200" cy="40386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dirty="0"/>
                  <a:t> 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24</m:t>
                        </m:r>
                      </m:den>
                    </m:f>
                  </m:oMath>
                </a14:m>
                <a:endParaRPr lang="en-US" altLang="zh-CN" sz="2400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endParaRPr lang="en-US" altLang="zh-CN" sz="2400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𝑠𝑖𝑛𝑥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𝑠𝑖𝑛𝑥𝑑𝑥</m:t>
                        </m:r>
                      </m:e>
                    </m:nary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400" b="0" dirty="0"/>
                  <a:t> 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𝑠𝑖𝑛𝑥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𝑥𝑠𝑖𝑛𝑥𝑑𝑥</m:t>
                        </m:r>
                      </m:e>
                    </m:nary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2400" b="0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dirty="0"/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dirty="0"/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400" dirty="0"/>
                  <a:t>=0.1148,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/>
                  <a:t>=0.6644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=0.6644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+0.1148</m:t>
                    </m:r>
                  </m:oMath>
                </a14:m>
                <a:endParaRPr lang="en-US" altLang="zh-CN" sz="2400" dirty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1905000"/>
                <a:ext cx="8077200" cy="4038600"/>
              </a:xfrm>
              <a:blipFill rotWithShape="0">
                <a:blip r:embed="rId2"/>
                <a:stretch>
                  <a:fillRect l="-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43BA-A235-4E4B-8603-C74103330860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sp>
        <p:nvSpPr>
          <p:cNvPr id="5" name="右箭头 4"/>
          <p:cNvSpPr/>
          <p:nvPr/>
        </p:nvSpPr>
        <p:spPr>
          <a:xfrm>
            <a:off x="3276600" y="4800600"/>
            <a:ext cx="6096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953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91" name="Object 4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70812676"/>
              </p:ext>
            </p:extLst>
          </p:nvPr>
        </p:nvGraphicFramePr>
        <p:xfrm>
          <a:off x="1066800" y="1752600"/>
          <a:ext cx="6858000" cy="446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3898900" imgH="2540000" progId="Equation.3">
                  <p:embed/>
                </p:oleObj>
              </mc:Choice>
              <mc:Fallback>
                <p:oleObj name="公式" r:id="rId2" imgW="3898900" imgH="2540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752600"/>
                        <a:ext cx="6858000" cy="446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解法二：选勒让德多项式做基</a:t>
            </a:r>
          </a:p>
        </p:txBody>
      </p:sp>
      <p:sp>
        <p:nvSpPr>
          <p:cNvPr id="12292" name="Rectangle 6"/>
          <p:cNvSpPr>
            <a:spLocks noGrp="1" noChangeArrowheads="1"/>
          </p:cNvSpPr>
          <p:nvPr>
            <p:ph type="body" sz="half" idx="1"/>
          </p:nvPr>
        </p:nvSpPr>
        <p:spPr>
          <a:xfrm>
            <a:off x="6781800" y="5105400"/>
            <a:ext cx="1905000" cy="533400"/>
          </a:xfrm>
        </p:spPr>
        <p:txBody>
          <a:bodyPr/>
          <a:lstStyle/>
          <a:p>
            <a:pPr eaLnBrk="1" hangingPunct="1"/>
            <a:r>
              <a:rPr lang="en-US" altLang="zh-CN" sz="2700">
                <a:solidFill>
                  <a:srgbClr val="660066"/>
                </a:solidFill>
              </a:rPr>
              <a:t>sqapp2</a:t>
            </a:r>
          </a:p>
        </p:txBody>
      </p:sp>
      <p:pic>
        <p:nvPicPr>
          <p:cNvPr id="12293" name="Picture 8" descr="C:\Documents and Settings\fifo\Local Settings\Temporary Internet Files\Content.IE5\I6B9CRAI\MMj02888690000[1]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2819400"/>
            <a:ext cx="5715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4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8B04A98B-5260-4936-9795-23D180F23941}" type="slidenum">
              <a:rPr lang="en-US" altLang="zh-CN" smtClean="0"/>
              <a:pPr eaLnBrk="1" hangingPunct="1"/>
              <a:t>23</a:t>
            </a:fld>
            <a:endParaRPr lang="en-US" altLang="zh-CN"/>
          </a:p>
        </p:txBody>
      </p:sp>
      <p:sp>
        <p:nvSpPr>
          <p:cNvPr id="7" name="爆炸形 1 7">
            <a:extLst>
              <a:ext uri="{FF2B5EF4-FFF2-40B4-BE49-F238E27FC236}">
                <a16:creationId xmlns:a16="http://schemas.microsoft.com/office/drawing/2014/main" id="{FF6547CD-4F0F-48B9-8F28-7A6FCCB488B9}"/>
              </a:ext>
            </a:extLst>
          </p:cNvPr>
          <p:cNvSpPr/>
          <p:nvPr/>
        </p:nvSpPr>
        <p:spPr>
          <a:xfrm>
            <a:off x="914400" y="1676400"/>
            <a:ext cx="1600200" cy="914400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解法三：</a:t>
            </a:r>
            <a:r>
              <a:rPr lang="zh-CN" altLang="en-US" b="1" dirty="0">
                <a:solidFill>
                  <a:srgbClr val="7030A0"/>
                </a:solidFill>
              </a:rPr>
              <a:t>自己构造</a:t>
            </a:r>
            <a:r>
              <a:rPr lang="zh-CN" altLang="en-US" dirty="0"/>
              <a:t>正交多项式基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762000" y="1905000"/>
                <a:ext cx="7696200" cy="40386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，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altLang="zh-CN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f>
                              <m:f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</m:nary>
                      </m:num>
                      <m:den>
                        <m:nary>
                          <m:nary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f>
                              <m:f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</m:nary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，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96</m:t>
                        </m:r>
                      </m:den>
                    </m:f>
                  </m:oMath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𝑠𝑖𝑛𝑥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𝑠𝑖𝑛𝑥𝑑𝑥</m:t>
                        </m:r>
                      </m:e>
                    </m:nary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𝑠𝑖𝑛𝑥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𝑥𝑠𝑖𝑛𝑥𝑑𝑥</m:t>
                        </m:r>
                      </m:e>
                    </m:nary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nary>
                      <m:nary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𝑠𝑖𝑛𝑥𝑑𝑥</m:t>
                        </m:r>
                      </m:e>
                    </m:nary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altLang="zh-CN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zh-CN" altLang="en-US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altLang="zh-CN" sz="2000" dirty="0"/>
                  <a:t>  </a:t>
                </a:r>
                <a:r>
                  <a:rPr lang="zh-CN" altLang="en-US" sz="2000" dirty="0"/>
                  <a:t>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96−24</m:t>
                        </m:r>
                        <m:r>
                          <a:rPr lang="zh-CN" altLang="en-US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，</a:t>
                </a:r>
                <a:endParaRPr lang="en-US" altLang="zh-CN" sz="20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96−24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altLang="zh-CN" sz="2000" i="1" dirty="0">
                    <a:latin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0.6644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+0.1148</m:t>
                    </m:r>
                  </m:oMath>
                </a14:m>
                <a:endParaRPr lang="en-US" altLang="zh-CN" sz="2000" dirty="0"/>
              </a:p>
              <a:p>
                <a:endParaRPr lang="zh-CN" alt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1905000"/>
                <a:ext cx="7696200" cy="4038600"/>
              </a:xfrm>
              <a:blipFill rotWithShape="0">
                <a:blip r:embed="rId2"/>
                <a:stretch>
                  <a:fillRect l="-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43BA-A235-4E4B-8603-C74103330860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pic>
        <p:nvPicPr>
          <p:cNvPr id="5" name="Picture 8" descr="C:\Documents and Settings\fifo\Local Settings\Temporary Internet Files\Content.IE5\I6B9CRAI\MMj02888690000[1].gif">
            <a:extLst>
              <a:ext uri="{FF2B5EF4-FFF2-40B4-BE49-F238E27FC236}">
                <a16:creationId xmlns:a16="http://schemas.microsoft.com/office/drawing/2014/main" id="{CCD87BF3-A4F0-47C2-B6E0-914DDCFAD8D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50" y="4000500"/>
            <a:ext cx="5715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F657C27-4BAA-3D21-1B86-72295F0339A1}"/>
                  </a:ext>
                </a:extLst>
              </p:cNvPr>
              <p:cNvSpPr txBox="1"/>
              <p:nvPr/>
            </p:nvSpPr>
            <p:spPr>
              <a:xfrm>
                <a:off x="5562600" y="1989950"/>
                <a:ext cx="3045577" cy="714683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dirty="0"/>
                  <a:t>也可以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假设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然后用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来</m:t>
                    </m:r>
                  </m:oMath>
                </a14:m>
                <a:r>
                  <a:rPr lang="zh-CN" altLang="en-US" dirty="0"/>
                  <a:t>确定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F657C27-4BAA-3D21-1B86-72295F033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00" y="1989950"/>
                <a:ext cx="3045577" cy="714683"/>
              </a:xfrm>
              <a:prstGeom prst="rect">
                <a:avLst/>
              </a:prstGeom>
              <a:blipFill>
                <a:blip r:embed="rId4"/>
                <a:stretch>
                  <a:fillRect l="-4158" t="-9677" b="-7258"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669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如果要逼近的是离散点如何？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4038600"/>
            <a:ext cx="7696200" cy="2286000"/>
          </a:xfrm>
        </p:spPr>
        <p:txBody>
          <a:bodyPr/>
          <a:lstStyle/>
          <a:p>
            <a:pPr eaLnBrk="1" hangingPunct="1"/>
            <a:r>
              <a:rPr lang="zh-CN" altLang="en-US"/>
              <a:t>逼近离散点集的情况更为常见</a:t>
            </a:r>
          </a:p>
          <a:p>
            <a:pPr eaLnBrk="1" hangingPunct="1"/>
            <a:r>
              <a:rPr lang="zh-CN" altLang="en-US"/>
              <a:t>逼近离散点集的问题称为“曲线拟合”</a:t>
            </a:r>
          </a:p>
          <a:p>
            <a:pPr eaLnBrk="1" hangingPunct="1"/>
            <a:r>
              <a:rPr lang="zh-CN" altLang="en-US"/>
              <a:t>要求仍然是“误差在某种意义上最小”</a:t>
            </a:r>
          </a:p>
        </p:txBody>
      </p:sp>
      <p:pic>
        <p:nvPicPr>
          <p:cNvPr id="13316" name="Picture 4" descr="l1img165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989138"/>
            <a:ext cx="6264275" cy="185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03C6655C-16C8-4DB4-8C23-660B9666691E}" type="slidenum">
              <a:rPr lang="en-US" altLang="zh-CN" smtClean="0"/>
              <a:pPr eaLnBrk="1" hangingPunct="1"/>
              <a:t>25</a:t>
            </a:fld>
            <a:endParaRPr lang="en-US" altLang="zh-C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曲线拟合的误差选择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首先，不是插值，不要求经过观测值</a:t>
            </a:r>
          </a:p>
          <a:p>
            <a:pPr eaLnBrk="1" hangingPunct="1"/>
            <a:r>
              <a:rPr lang="zh-CN" altLang="en-US" dirty="0"/>
              <a:t>控制最大偏差不合适</a:t>
            </a:r>
          </a:p>
          <a:p>
            <a:pPr eaLnBrk="1" hangingPunct="1"/>
            <a:r>
              <a:rPr lang="zh-CN" altLang="en-US" dirty="0"/>
              <a:t>不是连续函数，也</a:t>
            </a:r>
            <a:r>
              <a:rPr lang="zh-CN" altLang="en-US" dirty="0">
                <a:solidFill>
                  <a:srgbClr val="0070C0"/>
                </a:solidFill>
              </a:rPr>
              <a:t>不能积分</a:t>
            </a:r>
            <a:endParaRPr lang="en-US" altLang="zh-CN" dirty="0">
              <a:solidFill>
                <a:srgbClr val="0070C0"/>
              </a:solidFill>
            </a:endParaRPr>
          </a:p>
          <a:p>
            <a:pPr eaLnBrk="1" hangingPunct="1"/>
            <a:r>
              <a:rPr lang="zh-CN" altLang="en-US" dirty="0"/>
              <a:t>每个观测点与拟合曲线偏差的平方和</a:t>
            </a:r>
          </a:p>
          <a:p>
            <a:pPr lvl="1" eaLnBrk="1" hangingPunct="1"/>
            <a:r>
              <a:rPr lang="zh-CN" altLang="en-US" dirty="0"/>
              <a:t>平方：正负不能抵消</a:t>
            </a:r>
          </a:p>
          <a:p>
            <a:pPr lvl="1" eaLnBrk="1" hangingPunct="1"/>
            <a:r>
              <a:rPr lang="zh-CN" altLang="en-US" dirty="0"/>
              <a:t>和：全局最小</a:t>
            </a:r>
          </a:p>
          <a:p>
            <a:pPr eaLnBrk="1" hangingPunct="1"/>
            <a:r>
              <a:rPr lang="zh-CN" altLang="en-US" dirty="0"/>
              <a:t>称为</a:t>
            </a:r>
            <a:r>
              <a:rPr lang="zh-CN" altLang="en-US" b="1" dirty="0">
                <a:solidFill>
                  <a:srgbClr val="660066"/>
                </a:solidFill>
              </a:rPr>
              <a:t>最小二乘法</a:t>
            </a:r>
          </a:p>
        </p:txBody>
      </p:sp>
      <p:sp>
        <p:nvSpPr>
          <p:cNvPr id="14340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97A4660-BF1B-49D0-BC8C-D2519C89F782}" type="slidenum">
              <a:rPr lang="en-US" altLang="zh-CN" smtClean="0"/>
              <a:pPr eaLnBrk="1" hangingPunct="1"/>
              <a:t>26</a:t>
            </a:fld>
            <a:endParaRPr lang="en-US" altLang="zh-C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曲线拟合的最小二乘法</a:t>
            </a:r>
          </a:p>
        </p:txBody>
      </p:sp>
      <p:pic>
        <p:nvPicPr>
          <p:cNvPr id="15363" name="Picture 4" descr="最小二乘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752600"/>
            <a:ext cx="6248400" cy="452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9" name="Line 5"/>
          <p:cNvSpPr>
            <a:spLocks noChangeShapeType="1"/>
          </p:cNvSpPr>
          <p:nvPr/>
        </p:nvSpPr>
        <p:spPr bwMode="auto">
          <a:xfrm>
            <a:off x="3657600" y="4724400"/>
            <a:ext cx="2133600" cy="0"/>
          </a:xfrm>
          <a:prstGeom prst="line">
            <a:avLst/>
          </a:prstGeom>
          <a:noFill/>
          <a:ln w="381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6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3F1C4AC7-9AAF-4BB9-AC65-E15EC2BCFF77}" type="slidenum">
              <a:rPr lang="en-US" altLang="zh-CN" smtClean="0"/>
              <a:pPr eaLnBrk="1" hangingPunct="1"/>
              <a:t>27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推广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加权误差平方和</a:t>
            </a:r>
          </a:p>
          <a:p>
            <a:pPr eaLnBrk="1" hangingPunct="1"/>
            <a:endParaRPr lang="zh-CN" altLang="en-US"/>
          </a:p>
          <a:p>
            <a:pPr eaLnBrk="1" hangingPunct="1"/>
            <a:endParaRPr lang="zh-CN" altLang="en-US"/>
          </a:p>
          <a:p>
            <a:pPr eaLnBrk="1" hangingPunct="1"/>
            <a:endParaRPr lang="zh-CN" altLang="en-US"/>
          </a:p>
          <a:p>
            <a:pPr eaLnBrk="1" hangingPunct="1"/>
            <a:endParaRPr lang="zh-CN" altLang="en-US"/>
          </a:p>
          <a:p>
            <a:pPr eaLnBrk="1" hangingPunct="1"/>
            <a:r>
              <a:rPr lang="zh-CN" altLang="en-US"/>
              <a:t>更具有通用性，更适合实际应用</a:t>
            </a:r>
          </a:p>
        </p:txBody>
      </p:sp>
      <p:pic>
        <p:nvPicPr>
          <p:cNvPr id="16388" name="Picture 4" descr="加权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590800"/>
            <a:ext cx="7620000" cy="186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66D4425C-E523-4A0C-A844-3F7C73D64217}" type="slidenum">
              <a:rPr lang="en-US" altLang="zh-CN" smtClean="0"/>
              <a:pPr eaLnBrk="1" hangingPunct="1"/>
              <a:t>28</a:t>
            </a:fld>
            <a:endParaRPr lang="en-US" altLang="zh-C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曲线拟合问题的本质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一个多变元的极值问题</a:t>
            </a:r>
          </a:p>
          <a:p>
            <a:pPr eaLnBrk="1" hangingPunct="1"/>
            <a:r>
              <a:rPr lang="zh-CN" altLang="en-US"/>
              <a:t>目标：是希望（加权）误差平方和最小</a:t>
            </a:r>
          </a:p>
          <a:p>
            <a:pPr eaLnBrk="1" hangingPunct="1"/>
            <a:r>
              <a:rPr lang="zh-CN" altLang="en-US"/>
              <a:t>可调整的变元是线性组合系数（基于某组基的坐标）</a:t>
            </a:r>
          </a:p>
        </p:txBody>
      </p:sp>
      <p:pic>
        <p:nvPicPr>
          <p:cNvPr id="17412" name="Picture 4" descr="目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191000"/>
            <a:ext cx="7010400" cy="189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Line 5"/>
          <p:cNvSpPr>
            <a:spLocks noChangeShapeType="1"/>
          </p:cNvSpPr>
          <p:nvPr/>
        </p:nvSpPr>
        <p:spPr bwMode="auto">
          <a:xfrm>
            <a:off x="1981200" y="6096000"/>
            <a:ext cx="6172200" cy="0"/>
          </a:xfrm>
          <a:prstGeom prst="line">
            <a:avLst/>
          </a:prstGeom>
          <a:noFill/>
          <a:ln w="381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14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A1093764-0460-49CA-AC4F-688D14B9F94E}" type="slidenum">
              <a:rPr lang="en-US" altLang="zh-CN" smtClean="0"/>
              <a:pPr eaLnBrk="1" hangingPunct="1"/>
              <a:t>29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求最佳平方逼近的法方程（组）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3538090"/>
                <a:ext cx="8382000" cy="158229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    </m:t>
                                      </m:r>
                                      <m: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      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     </m:t>
                                      </m:r>
                                      <m: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      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      </m:t>
                                      </m:r>
                                      <m: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      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       </m:t>
                                      </m:r>
                                      <m: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     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     </m:t>
                                      </m:r>
                                      <m: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      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     </m:t>
                                      </m:r>
                                      <m: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     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240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240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3538090"/>
                <a:ext cx="8382000" cy="158229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DDDD44-9BE6-4B01-A561-E88E1D3372E0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5" name="Picture 8" descr="C:\Documents and Settings\fifo\Local Settings\Temporary Internet Files\Content.IE5\I6B9CRAI\MMj02888690000[1]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5486400"/>
            <a:ext cx="5715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Object 6">
            <a:extLst>
              <a:ext uri="{FF2B5EF4-FFF2-40B4-BE49-F238E27FC236}">
                <a16:creationId xmlns:a16="http://schemas.microsoft.com/office/drawing/2014/main" id="{BE9EBDF4-0349-45A4-C154-16A2BDF640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5112554"/>
              </p:ext>
            </p:extLst>
          </p:nvPr>
        </p:nvGraphicFramePr>
        <p:xfrm>
          <a:off x="762000" y="1816100"/>
          <a:ext cx="7090262" cy="1582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2806700" imgH="711200" progId="Equation.3">
                  <p:embed/>
                </p:oleObj>
              </mc:Choice>
              <mc:Fallback>
                <p:oleObj name="公式" r:id="rId4" imgW="2806700" imgH="711200" progId="Equation.3">
                  <p:embed/>
                  <p:pic>
                    <p:nvPicPr>
                      <p:cNvPr id="16389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816100"/>
                        <a:ext cx="7090262" cy="158229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68692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复习：最佳平方逼近问题求解思路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62000" y="1905000"/>
            <a:ext cx="7394575" cy="4038600"/>
          </a:xfrm>
        </p:spPr>
        <p:txBody>
          <a:bodyPr/>
          <a:lstStyle/>
          <a:p>
            <a:pPr eaLnBrk="1" hangingPunct="1"/>
            <a:r>
              <a:rPr lang="zh-CN" altLang="en-US" sz="3200"/>
              <a:t>本质上是一个多元函数求极值的问题</a:t>
            </a:r>
          </a:p>
          <a:p>
            <a:pPr lvl="1" eaLnBrk="1" hangingPunct="1"/>
            <a:r>
              <a:rPr lang="zh-CN" altLang="en-US"/>
              <a:t>目标函数：</a:t>
            </a:r>
          </a:p>
          <a:p>
            <a:pPr lvl="1" eaLnBrk="1" hangingPunct="1"/>
            <a:r>
              <a:rPr lang="zh-CN" altLang="en-US"/>
              <a:t>变元：</a:t>
            </a:r>
            <a:r>
              <a:rPr lang="en-US" altLang="zh-CN" b="1" i="1">
                <a:latin typeface="Times New Roman" pitchFamily="18" charset="0"/>
              </a:rPr>
              <a:t>a</a:t>
            </a:r>
            <a:r>
              <a:rPr lang="en-US" altLang="zh-CN" b="1" i="1" baseline="-25000">
                <a:latin typeface="Times New Roman" pitchFamily="18" charset="0"/>
              </a:rPr>
              <a:t>0</a:t>
            </a:r>
            <a:r>
              <a:rPr lang="zh-CN" altLang="en-US" b="1" i="1">
                <a:latin typeface="Times New Roman" pitchFamily="18" charset="0"/>
              </a:rPr>
              <a:t>，</a:t>
            </a:r>
            <a:r>
              <a:rPr lang="en-US" altLang="zh-CN" b="1" i="1">
                <a:latin typeface="Times New Roman" pitchFamily="18" charset="0"/>
              </a:rPr>
              <a:t>a</a:t>
            </a:r>
            <a:r>
              <a:rPr lang="en-US" altLang="zh-CN" b="1" i="1" baseline="-25000">
                <a:latin typeface="Times New Roman" pitchFamily="18" charset="0"/>
              </a:rPr>
              <a:t>1</a:t>
            </a:r>
            <a:r>
              <a:rPr lang="zh-CN" altLang="en-US" b="1" i="1">
                <a:latin typeface="Times New Roman" pitchFamily="18" charset="0"/>
              </a:rPr>
              <a:t>，</a:t>
            </a:r>
            <a:r>
              <a:rPr lang="en-US" altLang="zh-CN" b="1" i="1">
                <a:latin typeface="Times New Roman" pitchFamily="18" charset="0"/>
              </a:rPr>
              <a:t>…</a:t>
            </a:r>
            <a:r>
              <a:rPr lang="zh-CN" altLang="en-US" b="1" i="1">
                <a:latin typeface="Times New Roman" pitchFamily="18" charset="0"/>
              </a:rPr>
              <a:t>，</a:t>
            </a:r>
            <a:r>
              <a:rPr lang="en-US" altLang="zh-CN" b="1" i="1">
                <a:latin typeface="Times New Roman" pitchFamily="18" charset="0"/>
              </a:rPr>
              <a:t>a</a:t>
            </a:r>
            <a:r>
              <a:rPr lang="en-US" altLang="zh-CN" b="1" i="1" baseline="-25000">
                <a:latin typeface="Times New Roman" pitchFamily="18" charset="0"/>
              </a:rPr>
              <a:t>n</a:t>
            </a:r>
          </a:p>
          <a:p>
            <a:pPr lvl="1" eaLnBrk="1" hangingPunct="1"/>
            <a:endParaRPr lang="en-US" altLang="zh-CN"/>
          </a:p>
          <a:p>
            <a:pPr lvl="1" eaLnBrk="1" hangingPunct="1"/>
            <a:endParaRPr lang="en-US" altLang="zh-CN"/>
          </a:p>
          <a:p>
            <a:pPr lvl="1" eaLnBrk="1" hangingPunct="1"/>
            <a:r>
              <a:rPr lang="zh-CN" altLang="en-US"/>
              <a:t>可表示为</a:t>
            </a:r>
          </a:p>
        </p:txBody>
      </p:sp>
      <p:graphicFrame>
        <p:nvGraphicFramePr>
          <p:cNvPr id="18436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3049588" y="2482850"/>
          <a:ext cx="2362200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168400" imgH="330200" progId="Equation.3">
                  <p:embed/>
                </p:oleObj>
              </mc:Choice>
              <mc:Fallback>
                <p:oleObj name="公式" r:id="rId2" imgW="1168400" imgH="330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9588" y="2482850"/>
                        <a:ext cx="2362200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7" name="Object 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600200" y="3392488"/>
          <a:ext cx="4497388" cy="1087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2806700" imgH="711200" progId="Equation.3">
                  <p:embed/>
                </p:oleObj>
              </mc:Choice>
              <mc:Fallback>
                <p:oleObj name="公式" r:id="rId4" imgW="2806700" imgH="711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3392488"/>
                        <a:ext cx="4497388" cy="1087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438" name="Picture 6" descr="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5105400"/>
            <a:ext cx="5791200" cy="74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7" name="Line 7"/>
          <p:cNvSpPr>
            <a:spLocks noChangeShapeType="1"/>
          </p:cNvSpPr>
          <p:nvPr/>
        </p:nvSpPr>
        <p:spPr bwMode="auto">
          <a:xfrm>
            <a:off x="3810000" y="5867400"/>
            <a:ext cx="3581400" cy="0"/>
          </a:xfrm>
          <a:prstGeom prst="line">
            <a:avLst/>
          </a:prstGeom>
          <a:noFill/>
          <a:ln w="381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40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66AD6E5A-878B-452B-8EDE-90A87A909F09}" type="slidenum">
              <a:rPr lang="en-US" altLang="zh-CN" smtClean="0"/>
              <a:pPr eaLnBrk="1" hangingPunct="1"/>
              <a:t>30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复习：最佳平方逼近问题求解方法</a:t>
            </a:r>
          </a:p>
        </p:txBody>
      </p:sp>
      <p:pic>
        <p:nvPicPr>
          <p:cNvPr id="19459" name="Picture 4" descr="解法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8800"/>
            <a:ext cx="7696200" cy="439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0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F60B93B2-6CD3-4EFB-A963-AA31C274339D}" type="slidenum">
              <a:rPr lang="en-US" altLang="zh-CN" smtClean="0"/>
              <a:pPr eaLnBrk="1" hangingPunct="1"/>
              <a:t>31</a:t>
            </a:fld>
            <a:endParaRPr lang="en-US" altLang="zh-C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类似的</a:t>
            </a:r>
          </a:p>
        </p:txBody>
      </p:sp>
      <p:pic>
        <p:nvPicPr>
          <p:cNvPr id="20483" name="Picture 4" descr="法方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05000"/>
            <a:ext cx="7696200" cy="405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1219200" y="2133600"/>
            <a:ext cx="1447800" cy="1143000"/>
            <a:chOff x="768" y="1344"/>
            <a:chExt cx="912" cy="720"/>
          </a:xfrm>
        </p:grpSpPr>
        <p:sp>
          <p:nvSpPr>
            <p:cNvPr id="20486" name="AutoShape 5"/>
            <p:cNvSpPr>
              <a:spLocks/>
            </p:cNvSpPr>
            <p:nvPr/>
          </p:nvSpPr>
          <p:spPr bwMode="auto">
            <a:xfrm>
              <a:off x="1536" y="1344"/>
              <a:ext cx="144" cy="720"/>
            </a:xfrm>
            <a:prstGeom prst="leftBrace">
              <a:avLst>
                <a:gd name="adj1" fmla="val 41667"/>
                <a:gd name="adj2" fmla="val 50000"/>
              </a:avLst>
            </a:prstGeom>
            <a:noFill/>
            <a:ln w="38100">
              <a:solidFill>
                <a:srgbClr val="66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87" name="Text Box 6"/>
            <p:cNvSpPr txBox="1">
              <a:spLocks noChangeArrowheads="1"/>
            </p:cNvSpPr>
            <p:nvPr/>
          </p:nvSpPr>
          <p:spPr bwMode="auto">
            <a:xfrm>
              <a:off x="768" y="1574"/>
              <a:ext cx="91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 b="1">
                  <a:solidFill>
                    <a:srgbClr val="660066"/>
                  </a:solidFill>
                </a:rPr>
                <a:t>不是内积</a:t>
              </a:r>
            </a:p>
          </p:txBody>
        </p:sp>
      </p:grpSp>
      <p:sp>
        <p:nvSpPr>
          <p:cNvPr id="20485" name="灯片编号占位符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4C4A6A4B-6D81-4CF9-B0FB-BFD824E22259}" type="slidenum">
              <a:rPr lang="en-US" altLang="zh-CN" smtClean="0"/>
              <a:pPr eaLnBrk="1" hangingPunct="1"/>
              <a:t>32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类似的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905000"/>
            <a:ext cx="7696200" cy="4267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en-US" altLang="zh-CN" dirty="0"/>
          </a:p>
          <a:p>
            <a:pPr eaLnBrk="1" hangingPunct="1">
              <a:lnSpc>
                <a:spcPct val="90000"/>
              </a:lnSpc>
            </a:pPr>
            <a:endParaRPr lang="en-US" altLang="zh-CN" dirty="0"/>
          </a:p>
          <a:p>
            <a:pPr eaLnBrk="1" hangingPunct="1">
              <a:lnSpc>
                <a:spcPct val="90000"/>
              </a:lnSpc>
            </a:pPr>
            <a:endParaRPr lang="en-US" altLang="zh-CN" dirty="0"/>
          </a:p>
          <a:p>
            <a:pPr eaLnBrk="1" hangingPunct="1">
              <a:lnSpc>
                <a:spcPct val="90000"/>
              </a:lnSpc>
            </a:pPr>
            <a:endParaRPr lang="en-US" altLang="zh-CN" dirty="0"/>
          </a:p>
          <a:p>
            <a:pPr eaLnBrk="1" hangingPunct="1">
              <a:lnSpc>
                <a:spcPct val="90000"/>
              </a:lnSpc>
            </a:pPr>
            <a:endParaRPr lang="en-US" altLang="zh-CN" dirty="0"/>
          </a:p>
          <a:p>
            <a:pPr eaLnBrk="1" hangingPunct="1">
              <a:lnSpc>
                <a:spcPct val="90000"/>
              </a:lnSpc>
            </a:pPr>
            <a:endParaRPr lang="en-US" altLang="zh-CN" dirty="0"/>
          </a:p>
          <a:p>
            <a:pPr eaLnBrk="1" hangingPunct="1">
              <a:lnSpc>
                <a:spcPct val="90000"/>
              </a:lnSpc>
            </a:pPr>
            <a:endParaRPr lang="en-US" altLang="zh-CN" dirty="0"/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rgbClr val="660066"/>
                </a:solidFill>
              </a:rPr>
              <a:t>没有那么的类似</a:t>
            </a:r>
            <a:r>
              <a:rPr lang="en-US" altLang="zh-CN" dirty="0">
                <a:solidFill>
                  <a:srgbClr val="660066"/>
                </a:solidFill>
              </a:rPr>
              <a:t>……</a:t>
            </a:r>
            <a:endParaRPr lang="zh-CN" altLang="en-US" dirty="0">
              <a:solidFill>
                <a:srgbClr val="660066"/>
              </a:solidFill>
            </a:endParaRPr>
          </a:p>
        </p:txBody>
      </p:sp>
      <p:pic>
        <p:nvPicPr>
          <p:cNvPr id="21508" name="Picture 4" descr="矩阵形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05000"/>
            <a:ext cx="7696200" cy="360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78E1A2AA-18FA-46AA-8369-1C632969E28B}" type="slidenum">
              <a:rPr lang="en-US" altLang="zh-CN" smtClean="0"/>
              <a:pPr eaLnBrk="1" hangingPunct="1"/>
              <a:t>33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不类似的部分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62000" y="1905000"/>
            <a:ext cx="7696200" cy="4343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3200"/>
              <a:t>因为</a:t>
            </a:r>
            <a:r>
              <a:rPr lang="en-US" altLang="zh-CN" sz="2500" b="1">
                <a:solidFill>
                  <a:srgbClr val="660066"/>
                </a:solidFill>
                <a:latin typeface="Times New Roman" pitchFamily="18" charset="0"/>
              </a:rPr>
              <a:t>(</a:t>
            </a:r>
            <a:r>
              <a:rPr lang="en-US" altLang="zh-CN" sz="2700" b="1" i="1">
                <a:solidFill>
                  <a:srgbClr val="660066"/>
                </a:solidFill>
                <a:latin typeface="Times New Roman" pitchFamily="18" charset="0"/>
                <a:sym typeface="Symbol" pitchFamily="18" charset="2"/>
              </a:rPr>
              <a:t></a:t>
            </a:r>
            <a:r>
              <a:rPr lang="el-GR" altLang="zh-CN" sz="2500" b="1" i="1">
                <a:solidFill>
                  <a:srgbClr val="660066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altLang="zh-CN" sz="2500" b="1" i="1" baseline="-25000">
                <a:solidFill>
                  <a:srgbClr val="660066"/>
                </a:solidFill>
                <a:latin typeface="Times New Roman" pitchFamily="18" charset="0"/>
                <a:cs typeface="Arial" charset="0"/>
              </a:rPr>
              <a:t>j</a:t>
            </a:r>
            <a:r>
              <a:rPr lang="en-US" altLang="zh-CN" sz="2500" b="1" i="1">
                <a:solidFill>
                  <a:srgbClr val="660066"/>
                </a:solidFill>
                <a:latin typeface="Times New Roman" pitchFamily="18" charset="0"/>
                <a:cs typeface="Arial" charset="0"/>
              </a:rPr>
              <a:t>, </a:t>
            </a:r>
            <a:r>
              <a:rPr lang="en-US" altLang="zh-CN" sz="2700" b="1" i="1">
                <a:solidFill>
                  <a:srgbClr val="660066"/>
                </a:solidFill>
                <a:latin typeface="Times New Roman" pitchFamily="18" charset="0"/>
                <a:sym typeface="Symbol" pitchFamily="18" charset="2"/>
              </a:rPr>
              <a:t></a:t>
            </a:r>
            <a:r>
              <a:rPr lang="el-GR" altLang="zh-CN" sz="2500" b="1" i="1">
                <a:solidFill>
                  <a:srgbClr val="660066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altLang="zh-CN" sz="2500" b="1" i="1" baseline="-25000">
                <a:solidFill>
                  <a:srgbClr val="660066"/>
                </a:solidFill>
                <a:latin typeface="Times New Roman" pitchFamily="18" charset="0"/>
                <a:cs typeface="Arial" charset="0"/>
              </a:rPr>
              <a:t>k</a:t>
            </a:r>
            <a:r>
              <a:rPr lang="en-US" altLang="zh-CN" sz="2500" b="1">
                <a:solidFill>
                  <a:srgbClr val="660066"/>
                </a:solidFill>
                <a:latin typeface="Times New Roman" pitchFamily="18" charset="0"/>
              </a:rPr>
              <a:t>)</a:t>
            </a:r>
            <a:r>
              <a:rPr lang="zh-CN" altLang="en-US" sz="3200"/>
              <a:t>的定义并不是内积，所以</a:t>
            </a:r>
            <a:r>
              <a:rPr lang="en-US" altLang="zh-CN" sz="3200" b="1" i="1">
                <a:latin typeface="Times New Roman" pitchFamily="18" charset="0"/>
              </a:rPr>
              <a:t>G</a:t>
            </a:r>
            <a:r>
              <a:rPr lang="zh-CN" altLang="en-US" sz="3200"/>
              <a:t>也不是</a:t>
            </a:r>
            <a:r>
              <a:rPr lang="en-US" altLang="zh-CN" sz="3200"/>
              <a:t>Gram</a:t>
            </a:r>
            <a:r>
              <a:rPr lang="zh-CN" altLang="en-US" sz="3200"/>
              <a:t>矩阵，所以也</a:t>
            </a:r>
            <a:r>
              <a:rPr lang="zh-CN" altLang="en-US" sz="3200">
                <a:solidFill>
                  <a:srgbClr val="FF0000"/>
                </a:solidFill>
              </a:rPr>
              <a:t>没有</a:t>
            </a:r>
            <a:r>
              <a:rPr lang="zh-CN" altLang="en-US" sz="2700" b="1" i="1">
                <a:latin typeface="Times New Roman" pitchFamily="18" charset="0"/>
                <a:sym typeface="Symbol" pitchFamily="18" charset="2"/>
              </a:rPr>
              <a:t></a:t>
            </a:r>
            <a:r>
              <a:rPr lang="el-GR" altLang="zh-CN" sz="3200" b="1" i="1">
                <a:latin typeface="Times New Roman" pitchFamily="18" charset="0"/>
                <a:cs typeface="Arial" charset="0"/>
              </a:rPr>
              <a:t> </a:t>
            </a:r>
            <a:r>
              <a:rPr lang="en-US" altLang="zh-CN" sz="3200" b="1" i="1" baseline="-25000">
                <a:latin typeface="Times New Roman" pitchFamily="18" charset="0"/>
                <a:cs typeface="Arial" charset="0"/>
              </a:rPr>
              <a:t>j</a:t>
            </a:r>
            <a:r>
              <a:rPr lang="zh-CN" altLang="en-US" sz="3200">
                <a:cs typeface="Arial" charset="0"/>
              </a:rPr>
              <a:t>线性无关可推出</a:t>
            </a:r>
            <a:r>
              <a:rPr lang="en-US" altLang="zh-CN" sz="3200" b="1" i="1">
                <a:latin typeface="Times New Roman" pitchFamily="18" charset="0"/>
                <a:cs typeface="Arial" charset="0"/>
              </a:rPr>
              <a:t>G</a:t>
            </a:r>
            <a:r>
              <a:rPr lang="zh-CN" altLang="en-US" sz="3200">
                <a:cs typeface="Arial" charset="0"/>
              </a:rPr>
              <a:t>非奇异的定理</a:t>
            </a:r>
            <a:endParaRPr lang="zh-CN" altLang="en-US" sz="3200" i="1">
              <a:latin typeface="Times New Roman" pitchFamily="18" charset="0"/>
              <a:cs typeface="Arial" charset="0"/>
            </a:endParaRPr>
          </a:p>
          <a:p>
            <a:pPr eaLnBrk="1" hangingPunct="1">
              <a:lnSpc>
                <a:spcPct val="90000"/>
              </a:lnSpc>
            </a:pPr>
            <a:endParaRPr lang="zh-CN" altLang="en-US" sz="3200">
              <a:cs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3200">
                <a:cs typeface="Arial" charset="0"/>
              </a:rPr>
              <a:t>但是为了有解（有唯一解），要求</a:t>
            </a:r>
            <a:r>
              <a:rPr lang="en-US" altLang="zh-CN" sz="3200" b="1" i="1">
                <a:latin typeface="Times New Roman" pitchFamily="18" charset="0"/>
                <a:cs typeface="Arial" charset="0"/>
              </a:rPr>
              <a:t>G</a:t>
            </a:r>
            <a:r>
              <a:rPr lang="zh-CN" altLang="en-US" sz="3200">
                <a:cs typeface="Arial" charset="0"/>
              </a:rPr>
              <a:t>非奇异</a:t>
            </a:r>
          </a:p>
          <a:p>
            <a:pPr eaLnBrk="1" hangingPunct="1">
              <a:lnSpc>
                <a:spcPct val="90000"/>
              </a:lnSpc>
            </a:pPr>
            <a:endParaRPr lang="zh-CN" altLang="en-US" sz="3200">
              <a:cs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3200">
                <a:cs typeface="Arial" charset="0"/>
              </a:rPr>
              <a:t>需添加条件</a:t>
            </a:r>
          </a:p>
        </p:txBody>
      </p:sp>
      <p:sp>
        <p:nvSpPr>
          <p:cNvPr id="22532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9886CDA-8287-412F-A230-B3AEED1CE95B}" type="slidenum">
              <a:rPr lang="en-US" altLang="zh-CN" smtClean="0"/>
              <a:pPr eaLnBrk="1" hangingPunct="1"/>
              <a:t>34</a:t>
            </a:fld>
            <a:endParaRPr lang="en-US" altLang="zh-CN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哈尔（</a:t>
            </a:r>
            <a:r>
              <a:rPr lang="en-US" altLang="zh-CN"/>
              <a:t>Haar</a:t>
            </a:r>
            <a:r>
              <a:rPr lang="zh-CN" altLang="en-US"/>
              <a:t>）条件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62000" y="1905000"/>
            <a:ext cx="7696200" cy="4114800"/>
          </a:xfrm>
        </p:spPr>
        <p:txBody>
          <a:bodyPr/>
          <a:lstStyle/>
          <a:p>
            <a:pPr eaLnBrk="1" hangingPunct="1"/>
            <a:endParaRPr lang="en-US" altLang="zh-CN" sz="3200"/>
          </a:p>
          <a:p>
            <a:pPr eaLnBrk="1" hangingPunct="1"/>
            <a:endParaRPr lang="en-US" altLang="zh-CN" sz="3200"/>
          </a:p>
          <a:p>
            <a:pPr eaLnBrk="1" hangingPunct="1"/>
            <a:endParaRPr lang="en-US" altLang="zh-CN" sz="3200"/>
          </a:p>
          <a:p>
            <a:pPr eaLnBrk="1" hangingPunct="1"/>
            <a:r>
              <a:rPr lang="zh-CN" altLang="en-US" sz="3200"/>
              <a:t>结论：</a:t>
            </a:r>
          </a:p>
        </p:txBody>
      </p:sp>
      <p:pic>
        <p:nvPicPr>
          <p:cNvPr id="23556" name="Picture 5" descr="哈尔条件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05000"/>
            <a:ext cx="7696200" cy="170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3557" name="Object 6"/>
          <p:cNvGraphicFramePr>
            <a:graphicFrameLocks noGrp="1" noChangeAspect="1"/>
          </p:cNvGraphicFramePr>
          <p:nvPr>
            <p:ph sz="half" idx="2"/>
          </p:nvPr>
        </p:nvGraphicFramePr>
        <p:xfrm>
          <a:off x="762000" y="4494213"/>
          <a:ext cx="7696200" cy="1293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" imgW="4152900" imgH="698500" progId="Equation.3">
                  <p:embed/>
                </p:oleObj>
              </mc:Choice>
              <mc:Fallback>
                <p:oleObj name="公式" r:id="rId3" imgW="4152900" imgH="6985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494213"/>
                        <a:ext cx="7696200" cy="1293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8" name="Line 8"/>
          <p:cNvSpPr>
            <a:spLocks noChangeShapeType="1"/>
          </p:cNvSpPr>
          <p:nvPr/>
        </p:nvSpPr>
        <p:spPr bwMode="auto">
          <a:xfrm flipV="1">
            <a:off x="6962775" y="5334000"/>
            <a:ext cx="1266825" cy="3175"/>
          </a:xfrm>
          <a:prstGeom prst="line">
            <a:avLst/>
          </a:prstGeom>
          <a:noFill/>
          <a:ln w="381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59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B282BC4-E0B4-44CC-A387-969B5CA4CA74}" type="slidenum">
              <a:rPr lang="en-US" altLang="zh-CN" smtClean="0"/>
              <a:pPr eaLnBrk="1" hangingPunct="1"/>
              <a:t>35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选择幂函数为基的解法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与选择幂函数为基的最佳平方逼近类似</a:t>
            </a:r>
          </a:p>
          <a:p>
            <a:pPr lvl="1" eaLnBrk="1" hangingPunct="1"/>
            <a:r>
              <a:rPr lang="zh-CN" altLang="en-US"/>
              <a:t>根据定义确定方程组系数矩阵</a:t>
            </a:r>
          </a:p>
          <a:p>
            <a:pPr lvl="1" eaLnBrk="1" hangingPunct="1"/>
            <a:r>
              <a:rPr lang="zh-CN" altLang="en-US"/>
              <a:t>根据定义确定方程组右端各项</a:t>
            </a:r>
          </a:p>
          <a:p>
            <a:pPr lvl="1" eaLnBrk="1" hangingPunct="1"/>
            <a:r>
              <a:rPr lang="zh-CN" altLang="en-US"/>
              <a:t>求解方程组</a:t>
            </a:r>
          </a:p>
          <a:p>
            <a:pPr eaLnBrk="1" hangingPunct="1"/>
            <a:endParaRPr lang="zh-CN" altLang="en-US"/>
          </a:p>
          <a:p>
            <a:pPr eaLnBrk="1" hangingPunct="1"/>
            <a:r>
              <a:rPr lang="zh-CN" altLang="en-US"/>
              <a:t>也类似的，有病态问题，所以只能用于低阶的（一次多项式，线性问题）的求解</a:t>
            </a:r>
          </a:p>
        </p:txBody>
      </p:sp>
      <p:sp>
        <p:nvSpPr>
          <p:cNvPr id="24580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C841B0D4-4C9C-49A6-B552-C1778FC3A8A6}" type="slidenum">
              <a:rPr lang="en-US" altLang="zh-CN" smtClean="0"/>
              <a:pPr eaLnBrk="1" hangingPunct="1"/>
              <a:t>36</a:t>
            </a:fld>
            <a:endParaRPr lang="en-US" altLang="zh-CN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最小二乘线性拟合示例一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905000"/>
            <a:ext cx="7696200" cy="4419600"/>
          </a:xfrm>
        </p:spPr>
        <p:txBody>
          <a:bodyPr/>
          <a:lstStyle/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第三行</a:t>
            </a:r>
            <a:r>
              <a:rPr lang="el-GR" altLang="zh-CN" b="1" i="1" dirty="0">
                <a:latin typeface="Times New Roman" pitchFamily="18" charset="0"/>
              </a:rPr>
              <a:t>ω</a:t>
            </a:r>
            <a:r>
              <a:rPr lang="en-US" altLang="zh-CN" b="1" i="1" baseline="-25000" dirty="0" err="1">
                <a:latin typeface="Times New Roman" pitchFamily="18" charset="0"/>
              </a:rPr>
              <a:t>i</a:t>
            </a:r>
            <a:r>
              <a:rPr lang="zh-CN" altLang="en-US" dirty="0">
                <a:latin typeface="宋体" pitchFamily="2" charset="-122"/>
              </a:rPr>
              <a:t>是点出现的频次</a:t>
            </a:r>
          </a:p>
          <a:p>
            <a:pPr eaLnBrk="1" hangingPunct="1"/>
            <a:r>
              <a:rPr lang="zh-CN" altLang="en-US" dirty="0">
                <a:latin typeface="宋体" pitchFamily="2" charset="-122"/>
              </a:rPr>
              <a:t>步骤：</a:t>
            </a:r>
          </a:p>
          <a:p>
            <a:pPr lvl="1" eaLnBrk="1" hangingPunct="1"/>
            <a:r>
              <a:rPr lang="zh-CN" altLang="en-US" dirty="0">
                <a:latin typeface="宋体" pitchFamily="2" charset="-122"/>
              </a:rPr>
              <a:t>确定拟合曲线的类型（线性）</a:t>
            </a:r>
          </a:p>
          <a:p>
            <a:pPr lvl="1" eaLnBrk="1" hangingPunct="1"/>
            <a:r>
              <a:rPr lang="zh-CN" altLang="en-US" dirty="0">
                <a:latin typeface="宋体" pitchFamily="2" charset="-122"/>
              </a:rPr>
              <a:t>确定法方程系数阵和常数项，解方程</a:t>
            </a:r>
          </a:p>
          <a:p>
            <a:pPr eaLnBrk="1" hangingPunct="1"/>
            <a:r>
              <a:rPr lang="en-US" altLang="zh-CN" dirty="0">
                <a:latin typeface="宋体" pitchFamily="2" charset="-122"/>
              </a:rPr>
              <a:t>example309</a:t>
            </a:r>
            <a:endParaRPr lang="el-GR" altLang="zh-CN" dirty="0">
              <a:latin typeface="宋体" pitchFamily="2" charset="-122"/>
            </a:endParaRPr>
          </a:p>
        </p:txBody>
      </p:sp>
      <p:pic>
        <p:nvPicPr>
          <p:cNvPr id="2560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2000" y="1754067"/>
            <a:ext cx="7696200" cy="1956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A30125D9-EB9D-4865-8CB7-88991E97AFEC}" type="slidenum">
              <a:rPr lang="en-US" altLang="zh-CN" smtClean="0"/>
              <a:pPr eaLnBrk="1" hangingPunct="1"/>
              <a:t>37</a:t>
            </a:fld>
            <a:endParaRPr lang="en-US" altLang="zh-C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9</a:t>
            </a:r>
            <a:r>
              <a:rPr lang="zh-CN" altLang="en-US" dirty="0"/>
              <a:t>求解过程</a:t>
            </a:r>
          </a:p>
        </p:txBody>
      </p:sp>
      <p:pic>
        <p:nvPicPr>
          <p:cNvPr id="26627" name="Picture 4" descr="例7解法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752600"/>
            <a:ext cx="71628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C8640629-0264-4F94-898A-4EFE121746F5}" type="slidenum">
              <a:rPr lang="en-US" altLang="zh-CN" smtClean="0"/>
              <a:pPr eaLnBrk="1" hangingPunct="1"/>
              <a:t>38</a:t>
            </a:fld>
            <a:endParaRPr lang="en-US" altLang="zh-CN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求解过程中要注意的问题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如何选择拟合曲线的形式</a:t>
            </a:r>
          </a:p>
          <a:p>
            <a:pPr lvl="1" eaLnBrk="1" hangingPunct="1"/>
            <a:r>
              <a:rPr lang="zh-CN" altLang="en-US"/>
              <a:t>线性最简单</a:t>
            </a:r>
          </a:p>
          <a:p>
            <a:pPr eaLnBrk="1" hangingPunct="1"/>
            <a:r>
              <a:rPr lang="zh-CN" altLang="en-US"/>
              <a:t>如何选择基函数</a:t>
            </a:r>
          </a:p>
          <a:p>
            <a:pPr lvl="1" eaLnBrk="1" hangingPunct="1"/>
            <a:r>
              <a:rPr lang="zh-CN" altLang="en-US"/>
              <a:t>如果是简单的（一次），可以选幂函数</a:t>
            </a:r>
          </a:p>
          <a:p>
            <a:pPr eaLnBrk="1" hangingPunct="1"/>
            <a:r>
              <a:rPr lang="zh-CN" altLang="en-US"/>
              <a:t>计算系数阵和常数项各个“内积”的时候注意引入的</a:t>
            </a:r>
            <a:r>
              <a:rPr lang="zh-CN" altLang="en-US">
                <a:solidFill>
                  <a:srgbClr val="660066"/>
                </a:solidFill>
              </a:rPr>
              <a:t>加权系数</a:t>
            </a:r>
          </a:p>
          <a:p>
            <a:pPr eaLnBrk="1" hangingPunct="1"/>
            <a:r>
              <a:rPr lang="zh-CN" altLang="en-US">
                <a:solidFill>
                  <a:srgbClr val="660066"/>
                </a:solidFill>
              </a:rPr>
              <a:t>有些形式可以</a:t>
            </a:r>
            <a:r>
              <a:rPr lang="zh-CN" altLang="en-US" b="1">
                <a:solidFill>
                  <a:srgbClr val="660066"/>
                </a:solidFill>
              </a:rPr>
              <a:t>转化</a:t>
            </a:r>
            <a:r>
              <a:rPr lang="zh-CN" altLang="en-US">
                <a:solidFill>
                  <a:srgbClr val="660066"/>
                </a:solidFill>
              </a:rPr>
              <a:t>为一次</a:t>
            </a:r>
          </a:p>
        </p:txBody>
      </p:sp>
      <p:sp>
        <p:nvSpPr>
          <p:cNvPr id="27652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F49C0C2C-D485-4CDB-AFBB-3EC1521B3547}" type="slidenum">
              <a:rPr lang="en-US" altLang="zh-CN" smtClean="0"/>
              <a:pPr eaLnBrk="1" hangingPunct="1"/>
              <a:t>39</a:t>
            </a:fld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4" descr="连续函数Gram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62200"/>
            <a:ext cx="7848600" cy="383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复习</a:t>
            </a:r>
          </a:p>
        </p:txBody>
      </p:sp>
      <p:sp>
        <p:nvSpPr>
          <p:cNvPr id="18436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0313E26D-D1BC-4C7D-9BF0-FC7A9EEB4703}" type="slidenum">
              <a:rPr lang="en-US" altLang="zh-CN" smtClean="0">
                <a:solidFill>
                  <a:schemeClr val="bg1"/>
                </a:solidFill>
              </a:rPr>
              <a:pPr eaLnBrk="1" hangingPunct="1"/>
              <a:t>4</a:t>
            </a:fld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最小二乘线性拟合示例二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752600"/>
            <a:ext cx="7696200" cy="4572000"/>
          </a:xfrm>
        </p:spPr>
        <p:txBody>
          <a:bodyPr/>
          <a:lstStyle/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不是线性问题，但是可以变成线性问题</a:t>
            </a:r>
          </a:p>
          <a:p>
            <a:pPr eaLnBrk="1" hangingPunct="1"/>
            <a:r>
              <a:rPr lang="en-US" altLang="zh-CN" dirty="0"/>
              <a:t>example310</a:t>
            </a:r>
            <a:endParaRPr lang="el-GR" altLang="zh-CN" dirty="0">
              <a:latin typeface="宋体" pitchFamily="2" charset="-122"/>
            </a:endParaRPr>
          </a:p>
        </p:txBody>
      </p:sp>
      <p:pic>
        <p:nvPicPr>
          <p:cNvPr id="28676" name="Picture 5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4400" y="1756345"/>
            <a:ext cx="7391400" cy="3534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2" name="Line 6"/>
          <p:cNvSpPr>
            <a:spLocks noChangeShapeType="1"/>
          </p:cNvSpPr>
          <p:nvPr/>
        </p:nvSpPr>
        <p:spPr bwMode="auto">
          <a:xfrm>
            <a:off x="3124200" y="2514600"/>
            <a:ext cx="2667000" cy="0"/>
          </a:xfrm>
          <a:prstGeom prst="line">
            <a:avLst/>
          </a:prstGeom>
          <a:noFill/>
          <a:ln w="381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78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13DE0386-C368-46D7-8BBD-65C3BE92A222}" type="slidenum">
              <a:rPr lang="en-US" altLang="zh-CN" smtClean="0"/>
              <a:pPr eaLnBrk="1" hangingPunct="1"/>
              <a:t>40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9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10</a:t>
            </a:r>
            <a:r>
              <a:rPr lang="zh-CN" altLang="en-US" dirty="0"/>
              <a:t>求解过程</a:t>
            </a:r>
          </a:p>
        </p:txBody>
      </p:sp>
      <p:sp>
        <p:nvSpPr>
          <p:cNvPr id="29699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第一步得先看出模型</a:t>
            </a:r>
          </a:p>
          <a:p>
            <a:pPr eaLnBrk="1" hangingPunct="1"/>
            <a:endParaRPr lang="zh-CN" altLang="en-US"/>
          </a:p>
          <a:p>
            <a:pPr eaLnBrk="1" hangingPunct="1"/>
            <a:r>
              <a:rPr lang="zh-CN" altLang="en-US"/>
              <a:t>第二步采用变换，变为线性问题求解</a:t>
            </a:r>
          </a:p>
          <a:p>
            <a:pPr eaLnBrk="1" hangingPunct="1"/>
            <a:endParaRPr lang="zh-CN" altLang="en-US"/>
          </a:p>
          <a:p>
            <a:pPr eaLnBrk="1" hangingPunct="1"/>
            <a:r>
              <a:rPr lang="zh-CN" altLang="en-US"/>
              <a:t>求解步骤与例</a:t>
            </a:r>
            <a:r>
              <a:rPr lang="en-US" altLang="zh-CN"/>
              <a:t>7</a:t>
            </a:r>
            <a:r>
              <a:rPr lang="zh-CN" altLang="en-US"/>
              <a:t>类似</a:t>
            </a:r>
          </a:p>
          <a:p>
            <a:pPr eaLnBrk="1" hangingPunct="1"/>
            <a:endParaRPr lang="zh-CN" altLang="en-US"/>
          </a:p>
          <a:p>
            <a:pPr eaLnBrk="1" hangingPunct="1"/>
            <a:r>
              <a:rPr lang="zh-CN" altLang="en-US"/>
              <a:t>得到结果后反变换为原问题</a:t>
            </a:r>
          </a:p>
        </p:txBody>
      </p:sp>
      <p:sp>
        <p:nvSpPr>
          <p:cNvPr id="29700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55ABD39-E5D8-4F29-AEE2-D52328E80309}" type="slidenum">
              <a:rPr lang="en-US" altLang="zh-CN" smtClean="0"/>
              <a:pPr eaLnBrk="1" hangingPunct="1"/>
              <a:t>41</a:t>
            </a:fld>
            <a:endParaRPr lang="en-US" altLang="zh-CN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选幂函数为基函数的缺陷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还是类似最佳平方逼近</a:t>
            </a:r>
          </a:p>
          <a:p>
            <a:pPr lvl="1" eaLnBrk="1" hangingPunct="1"/>
            <a:r>
              <a:rPr lang="zh-CN" altLang="en-US"/>
              <a:t>麻烦</a:t>
            </a:r>
          </a:p>
          <a:p>
            <a:pPr lvl="1" eaLnBrk="1" hangingPunct="1"/>
            <a:r>
              <a:rPr lang="zh-CN" altLang="en-US"/>
              <a:t>病态</a:t>
            </a:r>
          </a:p>
          <a:p>
            <a:pPr eaLnBrk="1" hangingPunct="1"/>
            <a:endParaRPr lang="zh-CN" altLang="en-US"/>
          </a:p>
          <a:p>
            <a:pPr eaLnBrk="1" hangingPunct="1"/>
            <a:r>
              <a:rPr lang="zh-CN" altLang="en-US"/>
              <a:t>改善的方法也类似</a:t>
            </a:r>
          </a:p>
          <a:p>
            <a:pPr lvl="1" eaLnBrk="1" hangingPunct="1"/>
            <a:r>
              <a:rPr lang="zh-CN" altLang="en-US"/>
              <a:t>构造“正交”基</a:t>
            </a:r>
          </a:p>
          <a:p>
            <a:pPr lvl="1" eaLnBrk="1" hangingPunct="1"/>
            <a:r>
              <a:rPr lang="zh-CN" altLang="en-US"/>
              <a:t>目标是希望法方程的系数阵变为对角阵</a:t>
            </a:r>
          </a:p>
        </p:txBody>
      </p:sp>
      <p:sp>
        <p:nvSpPr>
          <p:cNvPr id="30724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0921E136-2A73-4FFF-9F8F-FB0E50922DAF}" type="slidenum">
              <a:rPr lang="en-US" altLang="zh-CN" smtClean="0"/>
              <a:pPr eaLnBrk="1" hangingPunct="1"/>
              <a:t>42</a:t>
            </a:fld>
            <a:endParaRPr lang="en-US" altLang="zh-CN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关于权</a:t>
            </a:r>
            <a:r>
              <a:rPr lang="el-GR" altLang="zh-CN" b="1" i="1" dirty="0">
                <a:latin typeface="Times New Roman" pitchFamily="18" charset="0"/>
              </a:rPr>
              <a:t>ω</a:t>
            </a:r>
            <a:r>
              <a:rPr lang="en-US" altLang="zh-CN" b="1" i="1" baseline="-25000" dirty="0" err="1">
                <a:latin typeface="Times New Roman" pitchFamily="18" charset="0"/>
              </a:rPr>
              <a:t>i</a:t>
            </a:r>
            <a:r>
              <a:rPr lang="zh-CN" altLang="en-US" dirty="0"/>
              <a:t>和点</a:t>
            </a:r>
            <a:r>
              <a:rPr lang="en-US" altLang="zh-CN" b="1" i="1" dirty="0">
                <a:latin typeface="Times New Roman" pitchFamily="18" charset="0"/>
              </a:rPr>
              <a:t>x</a:t>
            </a:r>
            <a:r>
              <a:rPr lang="en-US" altLang="zh-CN" b="1" i="1" baseline="-25000" dirty="0">
                <a:latin typeface="Times New Roman" pitchFamily="18" charset="0"/>
              </a:rPr>
              <a:t>i</a:t>
            </a:r>
            <a:r>
              <a:rPr lang="zh-CN" altLang="en-US"/>
              <a:t>的“正交”函数族</a:t>
            </a:r>
            <a:r>
              <a:rPr lang="zh-CN" altLang="en-US" b="1" i="1">
                <a:latin typeface="Times New Roman" pitchFamily="18" charset="0"/>
                <a:sym typeface="Symbol" pitchFamily="18" charset="2"/>
              </a:rPr>
              <a:t></a:t>
            </a:r>
            <a:r>
              <a:rPr lang="el-GR" altLang="zh-CN" sz="3700" b="1" i="1" dirty="0">
                <a:latin typeface="Times New Roman" pitchFamily="18" charset="0"/>
                <a:cs typeface="Arial" charset="0"/>
              </a:rPr>
              <a:t> </a:t>
            </a:r>
            <a:r>
              <a:rPr lang="en-US" altLang="zh-CN" sz="3700" b="1" i="1" baseline="-25000" dirty="0">
                <a:latin typeface="Times New Roman" pitchFamily="18" charset="0"/>
                <a:cs typeface="Arial" charset="0"/>
              </a:rPr>
              <a:t>k</a:t>
            </a:r>
          </a:p>
        </p:txBody>
      </p:sp>
      <p:pic>
        <p:nvPicPr>
          <p:cNvPr id="31747" name="Picture 8" descr="正交基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752600"/>
            <a:ext cx="6781800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8008E660-BACA-43DD-9142-D2C89411CACE}" type="slidenum">
              <a:rPr lang="en-US" altLang="zh-CN" smtClean="0"/>
              <a:pPr eaLnBrk="1" hangingPunct="1"/>
              <a:t>43</a:t>
            </a:fld>
            <a:endParaRPr lang="en-US" altLang="zh-CN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求法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3200400"/>
            <a:ext cx="2667000" cy="1981200"/>
          </a:xfrm>
        </p:spPr>
        <p:txBody>
          <a:bodyPr/>
          <a:lstStyle/>
          <a:p>
            <a:pPr eaLnBrk="1" hangingPunct="1"/>
            <a:r>
              <a:rPr lang="zh-CN" altLang="en-US"/>
              <a:t>类似</a:t>
            </a:r>
          </a:p>
          <a:p>
            <a:pPr lvl="1" eaLnBrk="1" hangingPunct="1"/>
            <a:r>
              <a:rPr lang="zh-CN" altLang="en-US"/>
              <a:t>将幂函数序列（基函数）正交化</a:t>
            </a:r>
          </a:p>
        </p:txBody>
      </p:sp>
      <p:pic>
        <p:nvPicPr>
          <p:cNvPr id="32772" name="Picture 5" descr="正交基求法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838200"/>
            <a:ext cx="5562600" cy="521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3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F493F1FD-83A4-4E5D-9B2D-37D399555E50}" type="slidenum">
              <a:rPr lang="en-US" altLang="zh-CN" smtClean="0"/>
              <a:pPr eaLnBrk="1" hangingPunct="1"/>
              <a:t>44</a:t>
            </a:fld>
            <a:endParaRPr lang="en-US" altLang="zh-CN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4"/>
          <p:cNvSpPr>
            <a:spLocks noChangeArrowheads="1"/>
          </p:cNvSpPr>
          <p:nvPr/>
        </p:nvSpPr>
        <p:spPr bwMode="auto">
          <a:xfrm>
            <a:off x="250825" y="260350"/>
            <a:ext cx="8497888" cy="141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altLang="zh-CN" sz="2500" b="1">
                <a:solidFill>
                  <a:schemeClr val="tx2"/>
                </a:solidFill>
                <a:latin typeface="Arial Black" pitchFamily="34" charset="0"/>
              </a:rPr>
              <a:t>	</a:t>
            </a:r>
            <a:r>
              <a:rPr lang="en-US" altLang="zh-CN" sz="2500" b="1" i="1">
                <a:solidFill>
                  <a:schemeClr val="tx2"/>
                </a:solidFill>
                <a:latin typeface="Times New Roman" pitchFamily="18" charset="0"/>
              </a:rPr>
              <a:t>x</a:t>
            </a:r>
            <a:r>
              <a:rPr lang="en-US" altLang="zh-CN" sz="2500" b="1" i="1" baseline="-25000">
                <a:solidFill>
                  <a:schemeClr val="tx2"/>
                </a:solidFill>
                <a:latin typeface="Times New Roman" pitchFamily="18" charset="0"/>
              </a:rPr>
              <a:t>k</a:t>
            </a:r>
            <a:r>
              <a:rPr lang="en-US" altLang="zh-CN" sz="2500" b="1" i="1">
                <a:solidFill>
                  <a:schemeClr val="tx2"/>
                </a:solidFill>
                <a:latin typeface="Times New Roman" pitchFamily="18" charset="0"/>
              </a:rPr>
              <a:t>	0	0.5		1		1.5	      2</a:t>
            </a:r>
            <a:br>
              <a:rPr lang="en-US" altLang="zh-CN" sz="2500" b="1" i="1">
                <a:solidFill>
                  <a:schemeClr val="tx2"/>
                </a:solidFill>
                <a:latin typeface="Times New Roman" pitchFamily="18" charset="0"/>
              </a:rPr>
            </a:br>
            <a:r>
              <a:rPr lang="en-US" altLang="zh-CN" sz="2500" b="1" i="1">
                <a:solidFill>
                  <a:schemeClr val="tx2"/>
                </a:solidFill>
                <a:latin typeface="Times New Roman" pitchFamily="18" charset="0"/>
              </a:rPr>
              <a:t>	y</a:t>
            </a:r>
            <a:r>
              <a:rPr lang="en-US" altLang="zh-CN" sz="2500" b="1" i="1" baseline="-25000">
                <a:solidFill>
                  <a:schemeClr val="tx2"/>
                </a:solidFill>
                <a:latin typeface="Times New Roman" pitchFamily="18" charset="0"/>
              </a:rPr>
              <a:t>k</a:t>
            </a:r>
            <a:r>
              <a:rPr lang="en-US" altLang="zh-CN" sz="2500" b="1" i="1">
                <a:solidFill>
                  <a:schemeClr val="tx2"/>
                </a:solidFill>
                <a:latin typeface="Times New Roman" pitchFamily="18" charset="0"/>
              </a:rPr>
              <a:t>	1	1.67		2.77		4.53	    7.54</a:t>
            </a:r>
            <a:br>
              <a:rPr lang="en-US" altLang="zh-CN" sz="2500" b="1">
                <a:solidFill>
                  <a:schemeClr val="tx2"/>
                </a:solidFill>
                <a:latin typeface="Arial Black" pitchFamily="34" charset="0"/>
              </a:rPr>
            </a:br>
            <a:r>
              <a:rPr lang="zh-CN" altLang="en-US" sz="2500" b="1">
                <a:solidFill>
                  <a:schemeClr val="tx2"/>
                </a:solidFill>
                <a:latin typeface="Arial Black" pitchFamily="34" charset="0"/>
              </a:rPr>
              <a:t>求如上一组数据的一次最小二乘拟合曲线．</a:t>
            </a:r>
          </a:p>
        </p:txBody>
      </p:sp>
      <p:pic>
        <p:nvPicPr>
          <p:cNvPr id="3379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752600"/>
            <a:ext cx="5638800" cy="447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Text Box 7"/>
          <p:cNvSpPr txBox="1">
            <a:spLocks noChangeArrowheads="1"/>
          </p:cNvSpPr>
          <p:nvPr/>
        </p:nvSpPr>
        <p:spPr bwMode="auto">
          <a:xfrm>
            <a:off x="609600" y="1828800"/>
            <a:ext cx="6096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rgbClr val="660066"/>
                </a:solidFill>
              </a:rPr>
              <a:t>线性拟合</a:t>
            </a:r>
          </a:p>
        </p:txBody>
      </p:sp>
      <p:sp>
        <p:nvSpPr>
          <p:cNvPr id="33797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A9467E86-3465-4224-9BAF-9F8681A6A14E}" type="slidenum">
              <a:rPr lang="en-US" altLang="zh-CN" smtClean="0"/>
              <a:pPr eaLnBrk="1" hangingPunct="1"/>
              <a:t>45</a:t>
            </a:fld>
            <a:endParaRPr lang="en-US" altLang="zh-CN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990600"/>
            <a:ext cx="7696200" cy="685800"/>
          </a:xfrm>
        </p:spPr>
        <p:txBody>
          <a:bodyPr/>
          <a:lstStyle/>
          <a:p>
            <a:pPr eaLnBrk="1" hangingPunct="1"/>
            <a:r>
              <a:rPr lang="zh-CN" altLang="en-US" sz="3700"/>
              <a:t>用二次多项式拟合又如何呢？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62000" y="1828800"/>
            <a:ext cx="3733800" cy="1905000"/>
          </a:xfrm>
        </p:spPr>
        <p:txBody>
          <a:bodyPr/>
          <a:lstStyle/>
          <a:p>
            <a:pPr eaLnBrk="1" hangingPunct="1"/>
            <a:r>
              <a:rPr lang="zh-CN" altLang="en-US" sz="2300" b="1"/>
              <a:t>取正交多项式组如下：</a:t>
            </a:r>
            <a:r>
              <a:rPr lang="en-US" altLang="zh-CN" sz="2300" b="1"/>
              <a:t>(</a:t>
            </a:r>
            <a:r>
              <a:rPr lang="zh-CN" altLang="en-US" sz="2300" b="1"/>
              <a:t>权为</a:t>
            </a:r>
            <a:r>
              <a:rPr lang="en-US" altLang="zh-CN" sz="2300" b="1"/>
              <a:t>1)</a:t>
            </a:r>
          </a:p>
          <a:p>
            <a:pPr lvl="1" eaLnBrk="1" hangingPunct="1"/>
            <a:r>
              <a:rPr lang="en-US" altLang="zh-CN" sz="2000" b="1" i="1">
                <a:latin typeface="Times New Roman" pitchFamily="18" charset="0"/>
                <a:sym typeface="Symbol" pitchFamily="18" charset="2"/>
              </a:rPr>
              <a:t></a:t>
            </a:r>
            <a:r>
              <a:rPr lang="en-US" altLang="zh-CN" sz="2000" b="1" i="1" baseline="-25000">
                <a:latin typeface="Times New Roman" pitchFamily="18" charset="0"/>
                <a:sym typeface="Symbol" pitchFamily="18" charset="2"/>
              </a:rPr>
              <a:t>0</a:t>
            </a:r>
            <a:r>
              <a:rPr lang="en-US" altLang="zh-CN" sz="2000" b="1" i="1">
                <a:latin typeface="Times New Roman" pitchFamily="18" charset="0"/>
                <a:sym typeface="Symbol" pitchFamily="18" charset="2"/>
              </a:rPr>
              <a:t>(x)=1;</a:t>
            </a:r>
          </a:p>
          <a:p>
            <a:pPr lvl="1" eaLnBrk="1" hangingPunct="1"/>
            <a:r>
              <a:rPr lang="en-US" altLang="zh-CN" sz="2000" b="1" i="1">
                <a:latin typeface="Times New Roman" pitchFamily="18" charset="0"/>
                <a:sym typeface="Symbol" pitchFamily="18" charset="2"/>
              </a:rPr>
              <a:t></a:t>
            </a:r>
            <a:r>
              <a:rPr lang="en-US" altLang="zh-CN" sz="2000" b="1" i="1" baseline="-25000">
                <a:latin typeface="Times New Roman" pitchFamily="18" charset="0"/>
                <a:sym typeface="Symbol" pitchFamily="18" charset="2"/>
              </a:rPr>
              <a:t>1</a:t>
            </a:r>
            <a:r>
              <a:rPr lang="en-US" altLang="zh-CN" sz="2000" b="1" i="1">
                <a:latin typeface="Times New Roman" pitchFamily="18" charset="0"/>
                <a:sym typeface="Symbol" pitchFamily="18" charset="2"/>
              </a:rPr>
              <a:t>(x)=x-</a:t>
            </a:r>
            <a:r>
              <a:rPr lang="el-GR" altLang="zh-CN" sz="2000" b="1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sz="2000" b="1" i="1" baseline="-25000">
                <a:latin typeface="Times New Roman" pitchFamily="18" charset="0"/>
                <a:sym typeface="Symbol" pitchFamily="18" charset="2"/>
              </a:rPr>
              <a:t>1</a:t>
            </a:r>
            <a:r>
              <a:rPr lang="en-US" altLang="zh-CN" sz="2000" b="1" i="1">
                <a:latin typeface="Times New Roman" pitchFamily="18" charset="0"/>
                <a:sym typeface="Symbol" pitchFamily="18" charset="2"/>
              </a:rPr>
              <a:t>;</a:t>
            </a:r>
          </a:p>
          <a:p>
            <a:pPr lvl="1" eaLnBrk="1" hangingPunct="1"/>
            <a:r>
              <a:rPr lang="en-US" altLang="zh-CN" sz="2000" b="1" i="1">
                <a:latin typeface="Times New Roman" pitchFamily="18" charset="0"/>
                <a:sym typeface="Symbol" pitchFamily="18" charset="2"/>
              </a:rPr>
              <a:t></a:t>
            </a:r>
            <a:r>
              <a:rPr lang="en-US" altLang="zh-CN" sz="2000" b="1" i="1" baseline="-2500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zh-CN" sz="2000" b="1" i="1">
                <a:latin typeface="Times New Roman" pitchFamily="18" charset="0"/>
                <a:sym typeface="Symbol" pitchFamily="18" charset="2"/>
              </a:rPr>
              <a:t>(x)=(x-</a:t>
            </a:r>
            <a:r>
              <a:rPr lang="el-GR" altLang="zh-CN" sz="2000" b="1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sz="2000" b="1" i="1" baseline="-2500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zh-CN" sz="2000" b="1" i="1">
                <a:latin typeface="Times New Roman" pitchFamily="18" charset="0"/>
                <a:sym typeface="Symbol" pitchFamily="18" charset="2"/>
              </a:rPr>
              <a:t>)</a:t>
            </a:r>
            <a:r>
              <a:rPr lang="en-US" altLang="zh-CN" sz="2000" b="1" i="1" baseline="-25000">
                <a:latin typeface="Times New Roman" pitchFamily="18" charset="0"/>
                <a:sym typeface="Symbol" pitchFamily="18" charset="2"/>
              </a:rPr>
              <a:t>1</a:t>
            </a:r>
            <a:r>
              <a:rPr lang="en-US" altLang="zh-CN" sz="2000" b="1" i="1">
                <a:latin typeface="Times New Roman" pitchFamily="18" charset="0"/>
                <a:sym typeface="Symbol" pitchFamily="18" charset="2"/>
              </a:rPr>
              <a:t>(x)-</a:t>
            </a:r>
            <a:r>
              <a:rPr lang="el-GR" altLang="zh-CN" sz="2000" b="1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</a:t>
            </a:r>
            <a:r>
              <a:rPr lang="en-US" altLang="zh-CN" sz="2000" b="1" i="1" baseline="-25000">
                <a:latin typeface="Times New Roman" pitchFamily="18" charset="0"/>
                <a:sym typeface="Symbol" pitchFamily="18" charset="2"/>
              </a:rPr>
              <a:t>1</a:t>
            </a:r>
            <a:r>
              <a:rPr lang="en-US" altLang="zh-CN" sz="2000" b="1" i="1">
                <a:latin typeface="Times New Roman" pitchFamily="18" charset="0"/>
                <a:sym typeface="Symbol" pitchFamily="18" charset="2"/>
              </a:rPr>
              <a:t></a:t>
            </a:r>
            <a:r>
              <a:rPr lang="en-US" altLang="zh-CN" sz="2000" b="1" i="1" baseline="-25000">
                <a:latin typeface="Times New Roman" pitchFamily="18" charset="0"/>
                <a:sym typeface="Symbol" pitchFamily="18" charset="2"/>
              </a:rPr>
              <a:t>0</a:t>
            </a:r>
            <a:r>
              <a:rPr lang="en-US" altLang="zh-CN" sz="2000" b="1" i="1">
                <a:latin typeface="Times New Roman" pitchFamily="18" charset="0"/>
                <a:sym typeface="Symbol" pitchFamily="18" charset="2"/>
              </a:rPr>
              <a:t>(x).</a:t>
            </a:r>
          </a:p>
        </p:txBody>
      </p:sp>
      <p:pic>
        <p:nvPicPr>
          <p:cNvPr id="34820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3000" y="1762125"/>
            <a:ext cx="3490913" cy="2200275"/>
          </a:xfrm>
          <a:noFill/>
        </p:spPr>
      </p:pic>
      <p:sp>
        <p:nvSpPr>
          <p:cNvPr id="34821" name="Text Box 5"/>
          <p:cNvSpPr txBox="1">
            <a:spLocks noChangeArrowheads="1"/>
          </p:cNvSpPr>
          <p:nvPr/>
        </p:nvSpPr>
        <p:spPr bwMode="auto">
          <a:xfrm>
            <a:off x="1219200" y="4038600"/>
            <a:ext cx="635000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i="1">
                <a:latin typeface="Times New Roman" pitchFamily="18" charset="0"/>
                <a:sym typeface="Symbol" pitchFamily="18" charset="2"/>
              </a:rPr>
              <a:t>(</a:t>
            </a:r>
            <a:r>
              <a:rPr lang="en-US" altLang="zh-CN" sz="2400" b="1" i="1" baseline="-25000">
                <a:latin typeface="Times New Roman" pitchFamily="18" charset="0"/>
                <a:sym typeface="Symbol" pitchFamily="18" charset="2"/>
              </a:rPr>
              <a:t>0</a:t>
            </a:r>
            <a:r>
              <a:rPr lang="en-US" altLang="zh-CN" sz="2400" b="1" i="1">
                <a:latin typeface="Times New Roman" pitchFamily="18" charset="0"/>
                <a:sym typeface="Symbol" pitchFamily="18" charset="2"/>
              </a:rPr>
              <a:t>, </a:t>
            </a:r>
            <a:r>
              <a:rPr lang="en-US" altLang="zh-CN" sz="2400" b="1" i="1" baseline="-25000">
                <a:latin typeface="Times New Roman" pitchFamily="18" charset="0"/>
                <a:sym typeface="Symbol" pitchFamily="18" charset="2"/>
              </a:rPr>
              <a:t>0</a:t>
            </a:r>
            <a:r>
              <a:rPr lang="en-US" altLang="zh-CN" sz="2400" b="1" i="1">
                <a:latin typeface="Times New Roman" pitchFamily="18" charset="0"/>
                <a:sym typeface="Symbol" pitchFamily="18" charset="2"/>
              </a:rPr>
              <a:t>)=5; (x</a:t>
            </a:r>
            <a:r>
              <a:rPr lang="en-US" altLang="zh-CN" sz="2400" b="1" i="1" baseline="-25000">
                <a:latin typeface="Times New Roman" pitchFamily="18" charset="0"/>
                <a:sym typeface="Symbol" pitchFamily="18" charset="2"/>
              </a:rPr>
              <a:t>0</a:t>
            </a:r>
            <a:r>
              <a:rPr lang="en-US" altLang="zh-CN" sz="2400" b="1" i="1">
                <a:latin typeface="Times New Roman" pitchFamily="18" charset="0"/>
                <a:sym typeface="Symbol" pitchFamily="18" charset="2"/>
              </a:rPr>
              <a:t>, </a:t>
            </a:r>
            <a:r>
              <a:rPr lang="en-US" altLang="zh-CN" sz="2400" b="1" i="1" baseline="-25000">
                <a:latin typeface="Times New Roman" pitchFamily="18" charset="0"/>
                <a:sym typeface="Symbol" pitchFamily="18" charset="2"/>
              </a:rPr>
              <a:t>0</a:t>
            </a:r>
            <a:r>
              <a:rPr lang="en-US" altLang="zh-CN" sz="2400" b="1" i="1">
                <a:latin typeface="Times New Roman" pitchFamily="18" charset="0"/>
                <a:sym typeface="Symbol" pitchFamily="18" charset="2"/>
              </a:rPr>
              <a:t>)=5;  </a:t>
            </a:r>
            <a:r>
              <a:rPr lang="el-GR" altLang="zh-CN" sz="2400" b="1" i="1">
                <a:solidFill>
                  <a:srgbClr val="660066"/>
                </a:solidFill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sz="2400" b="1" i="1" baseline="-25000">
                <a:solidFill>
                  <a:srgbClr val="660066"/>
                </a:solidFill>
                <a:latin typeface="Times New Roman" pitchFamily="18" charset="0"/>
                <a:sym typeface="Symbol" pitchFamily="18" charset="2"/>
              </a:rPr>
              <a:t>1</a:t>
            </a:r>
            <a:r>
              <a:rPr lang="en-US" altLang="zh-CN" sz="2400" b="1" i="1">
                <a:latin typeface="Times New Roman" pitchFamily="18" charset="0"/>
                <a:sym typeface="Symbol" pitchFamily="18" charset="2"/>
              </a:rPr>
              <a:t>=5/5=1;</a:t>
            </a:r>
          </a:p>
          <a:p>
            <a:pPr eaLnBrk="1" hangingPunct="1"/>
            <a:r>
              <a:rPr lang="en-US" altLang="zh-CN" sz="2400" b="1" i="1">
                <a:latin typeface="Times New Roman" pitchFamily="18" charset="0"/>
                <a:sym typeface="Symbol" pitchFamily="18" charset="2"/>
              </a:rPr>
              <a:t>(</a:t>
            </a:r>
            <a:r>
              <a:rPr lang="en-US" altLang="zh-CN" sz="2400" b="1" i="1" baseline="-25000">
                <a:latin typeface="Times New Roman" pitchFamily="18" charset="0"/>
                <a:sym typeface="Symbol" pitchFamily="18" charset="2"/>
              </a:rPr>
              <a:t>1</a:t>
            </a:r>
            <a:r>
              <a:rPr lang="en-US" altLang="zh-CN" sz="2400" b="1" i="1">
                <a:latin typeface="Times New Roman" pitchFamily="18" charset="0"/>
                <a:sym typeface="Symbol" pitchFamily="18" charset="2"/>
              </a:rPr>
              <a:t>, </a:t>
            </a:r>
            <a:r>
              <a:rPr lang="en-US" altLang="zh-CN" sz="2400" b="1" i="1" baseline="-25000">
                <a:latin typeface="Times New Roman" pitchFamily="18" charset="0"/>
                <a:sym typeface="Symbol" pitchFamily="18" charset="2"/>
              </a:rPr>
              <a:t>1</a:t>
            </a:r>
            <a:r>
              <a:rPr lang="en-US" altLang="zh-CN" sz="2400" b="1" i="1">
                <a:latin typeface="Times New Roman" pitchFamily="18" charset="0"/>
                <a:sym typeface="Symbol" pitchFamily="18" charset="2"/>
              </a:rPr>
              <a:t>)=(x-1, x-1)=5/2=2.5;</a:t>
            </a:r>
          </a:p>
          <a:p>
            <a:pPr eaLnBrk="1" hangingPunct="1"/>
            <a:r>
              <a:rPr lang="el-GR" altLang="zh-CN" sz="2400" b="1" i="1">
                <a:solidFill>
                  <a:srgbClr val="660066"/>
                </a:solidFill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sz="2400" b="1" i="1" baseline="-25000">
                <a:solidFill>
                  <a:srgbClr val="660066"/>
                </a:solidFill>
                <a:latin typeface="Times New Roman" pitchFamily="18" charset="0"/>
                <a:sym typeface="Symbol" pitchFamily="18" charset="2"/>
              </a:rPr>
              <a:t>1</a:t>
            </a:r>
            <a:r>
              <a:rPr lang="en-US" altLang="zh-CN" sz="2400" b="1" i="1">
                <a:latin typeface="Times New Roman" pitchFamily="18" charset="0"/>
                <a:sym typeface="Symbol" pitchFamily="18" charset="2"/>
              </a:rPr>
              <a:t>= (</a:t>
            </a:r>
            <a:r>
              <a:rPr lang="en-US" altLang="zh-CN" sz="2400" b="1" i="1" baseline="-25000">
                <a:latin typeface="Times New Roman" pitchFamily="18" charset="0"/>
                <a:sym typeface="Symbol" pitchFamily="18" charset="2"/>
              </a:rPr>
              <a:t>1</a:t>
            </a:r>
            <a:r>
              <a:rPr lang="en-US" altLang="zh-CN" sz="2400" b="1" i="1">
                <a:latin typeface="Times New Roman" pitchFamily="18" charset="0"/>
                <a:sym typeface="Symbol" pitchFamily="18" charset="2"/>
              </a:rPr>
              <a:t>, </a:t>
            </a:r>
            <a:r>
              <a:rPr lang="en-US" altLang="zh-CN" sz="2400" b="1" i="1" baseline="-25000">
                <a:latin typeface="Times New Roman" pitchFamily="18" charset="0"/>
                <a:sym typeface="Symbol" pitchFamily="18" charset="2"/>
              </a:rPr>
              <a:t>1</a:t>
            </a:r>
            <a:r>
              <a:rPr lang="en-US" altLang="zh-CN" sz="2400" b="1" i="1">
                <a:latin typeface="Times New Roman" pitchFamily="18" charset="0"/>
                <a:sym typeface="Symbol" pitchFamily="18" charset="2"/>
              </a:rPr>
              <a:t>)/(</a:t>
            </a:r>
            <a:r>
              <a:rPr lang="en-US" altLang="zh-CN" sz="2400" b="1" i="1" baseline="-25000">
                <a:latin typeface="Times New Roman" pitchFamily="18" charset="0"/>
                <a:sym typeface="Symbol" pitchFamily="18" charset="2"/>
              </a:rPr>
              <a:t>0</a:t>
            </a:r>
            <a:r>
              <a:rPr lang="en-US" altLang="zh-CN" sz="2400" b="1" i="1">
                <a:latin typeface="Times New Roman" pitchFamily="18" charset="0"/>
                <a:sym typeface="Symbol" pitchFamily="18" charset="2"/>
              </a:rPr>
              <a:t>, </a:t>
            </a:r>
            <a:r>
              <a:rPr lang="en-US" altLang="zh-CN" sz="2400" b="1" i="1" baseline="-25000">
                <a:latin typeface="Times New Roman" pitchFamily="18" charset="0"/>
                <a:sym typeface="Symbol" pitchFamily="18" charset="2"/>
              </a:rPr>
              <a:t>0</a:t>
            </a:r>
            <a:r>
              <a:rPr lang="en-US" altLang="zh-CN" sz="2400" b="1" i="1">
                <a:latin typeface="Times New Roman" pitchFamily="18" charset="0"/>
                <a:sym typeface="Symbol" pitchFamily="18" charset="2"/>
              </a:rPr>
              <a:t>)=2.5/5=0.5;</a:t>
            </a:r>
          </a:p>
          <a:p>
            <a:pPr eaLnBrk="1" hangingPunct="1"/>
            <a:r>
              <a:rPr lang="el-GR" altLang="zh-CN" sz="2400" b="1" i="1">
                <a:solidFill>
                  <a:srgbClr val="660066"/>
                </a:solidFill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sz="2400" b="1" i="1" baseline="-25000">
                <a:solidFill>
                  <a:srgbClr val="660066"/>
                </a:solidFill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zh-CN" sz="2400" b="1" i="1">
                <a:latin typeface="Times New Roman" pitchFamily="18" charset="0"/>
                <a:sym typeface="Symbol" pitchFamily="18" charset="2"/>
              </a:rPr>
              <a:t>=(x</a:t>
            </a:r>
            <a:r>
              <a:rPr lang="en-US" altLang="zh-CN" sz="2400" b="1" i="1" baseline="-25000">
                <a:latin typeface="Times New Roman" pitchFamily="18" charset="0"/>
                <a:sym typeface="Symbol" pitchFamily="18" charset="2"/>
              </a:rPr>
              <a:t>1</a:t>
            </a:r>
            <a:r>
              <a:rPr lang="en-US" altLang="zh-CN" sz="2400" b="1" i="1">
                <a:latin typeface="Times New Roman" pitchFamily="18" charset="0"/>
                <a:sym typeface="Symbol" pitchFamily="18" charset="2"/>
              </a:rPr>
              <a:t>, </a:t>
            </a:r>
            <a:r>
              <a:rPr lang="en-US" altLang="zh-CN" sz="2400" b="1" i="1" baseline="-25000">
                <a:latin typeface="Times New Roman" pitchFamily="18" charset="0"/>
                <a:sym typeface="Symbol" pitchFamily="18" charset="2"/>
              </a:rPr>
              <a:t>1</a:t>
            </a:r>
            <a:r>
              <a:rPr lang="en-US" altLang="zh-CN" sz="2400" b="1" i="1">
                <a:latin typeface="Times New Roman" pitchFamily="18" charset="0"/>
                <a:sym typeface="Symbol" pitchFamily="18" charset="2"/>
              </a:rPr>
              <a:t>)/(</a:t>
            </a:r>
            <a:r>
              <a:rPr lang="en-US" altLang="zh-CN" sz="2400" b="1" i="1" baseline="-25000">
                <a:latin typeface="Times New Roman" pitchFamily="18" charset="0"/>
                <a:sym typeface="Symbol" pitchFamily="18" charset="2"/>
              </a:rPr>
              <a:t>1</a:t>
            </a:r>
            <a:r>
              <a:rPr lang="en-US" altLang="zh-CN" sz="2400" b="1" i="1">
                <a:latin typeface="Times New Roman" pitchFamily="18" charset="0"/>
                <a:sym typeface="Symbol" pitchFamily="18" charset="2"/>
              </a:rPr>
              <a:t>, </a:t>
            </a:r>
            <a:r>
              <a:rPr lang="en-US" altLang="zh-CN" sz="2400" b="1" i="1" baseline="-25000">
                <a:latin typeface="Times New Roman" pitchFamily="18" charset="0"/>
                <a:sym typeface="Symbol" pitchFamily="18" charset="2"/>
              </a:rPr>
              <a:t>1</a:t>
            </a:r>
            <a:r>
              <a:rPr lang="en-US" altLang="zh-CN" sz="2400" b="1" i="1">
                <a:latin typeface="Times New Roman" pitchFamily="18" charset="0"/>
                <a:sym typeface="Symbol" pitchFamily="18" charset="2"/>
              </a:rPr>
              <a:t>)=(x(x-1), x-1)/2.5=2.5/2.5=1;</a:t>
            </a:r>
          </a:p>
          <a:p>
            <a:pPr eaLnBrk="1" hangingPunct="1"/>
            <a:r>
              <a:rPr lang="en-US" altLang="zh-CN" sz="2400" b="1" i="1">
                <a:latin typeface="Times New Roman" pitchFamily="18" charset="0"/>
                <a:sym typeface="Symbol" pitchFamily="18" charset="2"/>
              </a:rPr>
              <a:t>(</a:t>
            </a:r>
            <a:r>
              <a:rPr lang="en-US" altLang="zh-CN" sz="2400" b="1" i="1" baseline="-2500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zh-CN" sz="2400" b="1" i="1">
                <a:latin typeface="Times New Roman" pitchFamily="18" charset="0"/>
                <a:sym typeface="Symbol" pitchFamily="18" charset="2"/>
              </a:rPr>
              <a:t>, </a:t>
            </a:r>
            <a:r>
              <a:rPr lang="en-US" altLang="zh-CN" sz="2400" b="1" i="1" baseline="-2500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zh-CN" sz="2400" b="1" i="1">
                <a:latin typeface="Times New Roman" pitchFamily="18" charset="0"/>
                <a:sym typeface="Symbol" pitchFamily="18" charset="2"/>
              </a:rPr>
              <a:t>)=((x-1)</a:t>
            </a:r>
            <a:r>
              <a:rPr lang="en-US" altLang="zh-CN" sz="2400" b="1" i="1" baseline="3000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zh-CN" sz="2400" b="1" i="1">
                <a:latin typeface="Times New Roman" pitchFamily="18" charset="0"/>
                <a:sym typeface="Symbol" pitchFamily="18" charset="2"/>
              </a:rPr>
              <a:t>-0.5, (x-1)</a:t>
            </a:r>
            <a:r>
              <a:rPr lang="en-US" altLang="zh-CN" sz="2400" b="1" i="1" baseline="3000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zh-CN" sz="2400" b="1" i="1">
                <a:latin typeface="Times New Roman" pitchFamily="18" charset="0"/>
                <a:sym typeface="Symbol" pitchFamily="18" charset="2"/>
              </a:rPr>
              <a:t>-0.5)=7/8=0.875.</a:t>
            </a:r>
          </a:p>
        </p:txBody>
      </p:sp>
      <p:sp>
        <p:nvSpPr>
          <p:cNvPr id="34822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4E70A447-37EE-44BC-8D36-F9F4CA46C255}" type="slidenum">
              <a:rPr lang="en-US" altLang="zh-CN" smtClean="0"/>
              <a:pPr eaLnBrk="1" hangingPunct="1"/>
              <a:t>46</a:t>
            </a:fld>
            <a:endParaRPr lang="en-US" altLang="zh-CN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700">
                <a:sym typeface="Symbol" pitchFamily="18" charset="2"/>
              </a:rPr>
              <a:t>二次多项式最小二乘拟合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400" b="1" i="1" dirty="0">
                <a:solidFill>
                  <a:srgbClr val="660066"/>
                </a:solidFill>
                <a:latin typeface="Times New Roman" pitchFamily="18" charset="0"/>
                <a:sym typeface="Symbol" pitchFamily="18" charset="2"/>
              </a:rPr>
              <a:t></a:t>
            </a:r>
            <a:r>
              <a:rPr lang="en-US" altLang="zh-CN" sz="2400" b="1" i="1" baseline="-25000" dirty="0">
                <a:solidFill>
                  <a:srgbClr val="660066"/>
                </a:solidFill>
                <a:latin typeface="Times New Roman" pitchFamily="18" charset="0"/>
                <a:sym typeface="Symbol" pitchFamily="18" charset="2"/>
              </a:rPr>
              <a:t>0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itchFamily="18" charset="0"/>
                <a:sym typeface="Symbol" pitchFamily="18" charset="2"/>
              </a:rPr>
              <a:t>(x)</a:t>
            </a:r>
            <a:r>
              <a:rPr lang="en-US" altLang="zh-CN" sz="2400" b="1" i="1" dirty="0">
                <a:latin typeface="Times New Roman" pitchFamily="18" charset="0"/>
                <a:sym typeface="Symbol" pitchFamily="18" charset="2"/>
              </a:rPr>
              <a:t>=1;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itchFamily="18" charset="0"/>
                <a:sym typeface="Symbol" pitchFamily="18" charset="2"/>
              </a:rPr>
              <a:t></a:t>
            </a:r>
            <a:r>
              <a:rPr lang="en-US" altLang="zh-CN" sz="2400" b="1" i="1" baseline="-25000" dirty="0">
                <a:solidFill>
                  <a:srgbClr val="660066"/>
                </a:solidFill>
                <a:latin typeface="Times New Roman" pitchFamily="18" charset="0"/>
                <a:sym typeface="Symbol" pitchFamily="18" charset="2"/>
              </a:rPr>
              <a:t>1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itchFamily="18" charset="0"/>
                <a:sym typeface="Symbol" pitchFamily="18" charset="2"/>
              </a:rPr>
              <a:t>(x)</a:t>
            </a:r>
            <a:r>
              <a:rPr lang="en-US" altLang="zh-CN" sz="2400" b="1" i="1" dirty="0">
                <a:latin typeface="Times New Roman" pitchFamily="18" charset="0"/>
                <a:sym typeface="Symbol" pitchFamily="18" charset="2"/>
              </a:rPr>
              <a:t>=x-1;</a:t>
            </a:r>
            <a:br>
              <a:rPr lang="en-US" altLang="zh-CN" sz="2400" b="1" i="1" dirty="0">
                <a:latin typeface="Times New Roman" pitchFamily="18" charset="0"/>
                <a:sym typeface="Symbol" pitchFamily="18" charset="2"/>
              </a:rPr>
            </a:br>
            <a:r>
              <a:rPr lang="en-US" altLang="zh-CN" sz="2400" b="1" i="1" dirty="0">
                <a:solidFill>
                  <a:srgbClr val="660066"/>
                </a:solidFill>
                <a:latin typeface="Times New Roman" pitchFamily="18" charset="0"/>
                <a:sym typeface="Symbol" pitchFamily="18" charset="2"/>
              </a:rPr>
              <a:t></a:t>
            </a:r>
            <a:r>
              <a:rPr lang="en-US" altLang="zh-CN" sz="2400" b="1" i="1" baseline="-25000" dirty="0">
                <a:solidFill>
                  <a:srgbClr val="660066"/>
                </a:solidFill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itchFamily="18" charset="0"/>
                <a:sym typeface="Symbol" pitchFamily="18" charset="2"/>
              </a:rPr>
              <a:t>(x)</a:t>
            </a:r>
            <a:r>
              <a:rPr lang="en-US" altLang="zh-CN" sz="2400" b="1" i="1" dirty="0">
                <a:latin typeface="Times New Roman" pitchFamily="18" charset="0"/>
                <a:sym typeface="Symbol" pitchFamily="18" charset="2"/>
              </a:rPr>
              <a:t>=(x-</a:t>
            </a:r>
            <a:r>
              <a:rPr lang="en-US" altLang="zh-CN" sz="2400" b="1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r>
              <a:rPr lang="en-US" altLang="zh-CN" sz="2400" b="1" i="1" dirty="0">
                <a:latin typeface="Times New Roman" pitchFamily="18" charset="0"/>
                <a:sym typeface="Symbol" pitchFamily="18" charset="2"/>
              </a:rPr>
              <a:t>)</a:t>
            </a:r>
            <a:r>
              <a:rPr lang="en-US" altLang="zh-CN" sz="2400" b="1" i="1" baseline="-25000" dirty="0">
                <a:latin typeface="Times New Roman" pitchFamily="18" charset="0"/>
                <a:sym typeface="Symbol" pitchFamily="18" charset="2"/>
              </a:rPr>
              <a:t>1</a:t>
            </a:r>
            <a:r>
              <a:rPr lang="en-US" altLang="zh-CN" sz="2400" b="1" i="1" dirty="0">
                <a:latin typeface="Times New Roman" pitchFamily="18" charset="0"/>
                <a:sym typeface="Symbol" pitchFamily="18" charset="2"/>
              </a:rPr>
              <a:t>(x)-1/2</a:t>
            </a:r>
            <a:r>
              <a:rPr lang="en-US" altLang="zh-CN" sz="2400" b="1" i="1" baseline="-25000" dirty="0">
                <a:latin typeface="Times New Roman" pitchFamily="18" charset="0"/>
                <a:sym typeface="Symbol" pitchFamily="18" charset="2"/>
              </a:rPr>
              <a:t>0</a:t>
            </a:r>
            <a:r>
              <a:rPr lang="en-US" altLang="zh-CN" sz="2400" b="1" i="1" dirty="0">
                <a:latin typeface="Times New Roman" pitchFamily="18" charset="0"/>
                <a:sym typeface="Symbol" pitchFamily="18" charset="2"/>
              </a:rPr>
              <a:t>(x)=(x-1)</a:t>
            </a:r>
            <a:r>
              <a:rPr lang="en-US" altLang="zh-CN" sz="2400" b="1" i="1" baseline="30000" dirty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zh-CN" sz="2400" b="1" i="1" dirty="0">
                <a:latin typeface="Times New Roman" pitchFamily="18" charset="0"/>
                <a:sym typeface="Symbol" pitchFamily="18" charset="2"/>
              </a:rPr>
              <a:t>-0.5. </a:t>
            </a:r>
            <a:r>
              <a:rPr lang="zh-CN" altLang="en-US" sz="2400" b="1" i="1" dirty="0">
                <a:latin typeface="Times New Roman" pitchFamily="18" charset="0"/>
                <a:sym typeface="Symbol" pitchFamily="18" charset="2"/>
              </a:rPr>
              <a:t>得</a:t>
            </a:r>
            <a:br>
              <a:rPr lang="zh-CN" altLang="en-US" sz="2400" b="1" i="1" dirty="0">
                <a:latin typeface="Times New Roman" pitchFamily="18" charset="0"/>
                <a:sym typeface="Symbol" pitchFamily="18" charset="2"/>
              </a:rPr>
            </a:br>
            <a:r>
              <a:rPr lang="en-US" altLang="zh-CN" sz="2400" b="1" i="1" dirty="0">
                <a:latin typeface="Times New Roman" pitchFamily="18" charset="0"/>
                <a:sym typeface="Symbol" pitchFamily="18" charset="2"/>
              </a:rPr>
              <a:t>(f, </a:t>
            </a:r>
            <a:r>
              <a:rPr lang="en-US" altLang="zh-CN" sz="2400" b="1" i="1" baseline="-25000" dirty="0">
                <a:latin typeface="Times New Roman" pitchFamily="18" charset="0"/>
                <a:sym typeface="Symbol" pitchFamily="18" charset="2"/>
              </a:rPr>
              <a:t>0</a:t>
            </a:r>
            <a:r>
              <a:rPr lang="en-US" altLang="zh-CN" sz="2400" b="1" i="1" dirty="0">
                <a:latin typeface="Times New Roman" pitchFamily="18" charset="0"/>
                <a:sym typeface="Symbol" pitchFamily="18" charset="2"/>
              </a:rPr>
              <a:t>) = 17.51; (f, </a:t>
            </a:r>
            <a:r>
              <a:rPr lang="en-US" altLang="zh-CN" sz="2400" b="1" i="1" baseline="-25000" dirty="0">
                <a:latin typeface="Times New Roman" pitchFamily="18" charset="0"/>
                <a:sym typeface="Symbol" pitchFamily="18" charset="2"/>
              </a:rPr>
              <a:t>1</a:t>
            </a:r>
            <a:r>
              <a:rPr lang="en-US" altLang="zh-CN" sz="2400" b="1" i="1" dirty="0">
                <a:latin typeface="Times New Roman" pitchFamily="18" charset="0"/>
                <a:sym typeface="Symbol" pitchFamily="18" charset="2"/>
              </a:rPr>
              <a:t>) = 7.97; (f, </a:t>
            </a:r>
            <a:r>
              <a:rPr lang="en-US" altLang="zh-CN" sz="2400" b="1" i="1" baseline="-25000" dirty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zh-CN" sz="2400" b="1" i="1" dirty="0">
                <a:latin typeface="Times New Roman" pitchFamily="18" charset="0"/>
                <a:sym typeface="Symbol" pitchFamily="18" charset="2"/>
              </a:rPr>
              <a:t>) = 1.335. </a:t>
            </a:r>
            <a:r>
              <a:rPr lang="zh-CN" altLang="en-US" sz="2400" b="1" i="1" dirty="0">
                <a:latin typeface="Times New Roman" pitchFamily="18" charset="0"/>
                <a:sym typeface="Symbol" pitchFamily="18" charset="2"/>
              </a:rPr>
              <a:t>得 </a:t>
            </a:r>
            <a:br>
              <a:rPr lang="zh-CN" altLang="en-US" sz="2400" b="1" i="1" dirty="0">
                <a:latin typeface="Times New Roman" pitchFamily="18" charset="0"/>
                <a:sym typeface="Symbol" pitchFamily="18" charset="2"/>
              </a:rPr>
            </a:br>
            <a:r>
              <a:rPr lang="zh-CN" altLang="en-US" sz="2400" b="1" i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sz="2400" b="1" i="1" baseline="-25000" dirty="0">
                <a:solidFill>
                  <a:srgbClr val="660066"/>
                </a:solidFill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itchFamily="18" charset="0"/>
                <a:sym typeface="Symbol" pitchFamily="18" charset="2"/>
              </a:rPr>
              <a:t>*</a:t>
            </a:r>
            <a:r>
              <a:rPr lang="en-US" altLang="zh-CN" sz="2400" b="1" i="1" dirty="0">
                <a:latin typeface="Times New Roman" pitchFamily="18" charset="0"/>
                <a:sym typeface="Symbol" pitchFamily="18" charset="2"/>
              </a:rPr>
              <a:t> = (f, </a:t>
            </a:r>
            <a:r>
              <a:rPr lang="en-US" altLang="zh-CN" sz="2400" b="1" i="1" baseline="-25000" dirty="0">
                <a:latin typeface="Times New Roman" pitchFamily="18" charset="0"/>
                <a:sym typeface="Symbol" pitchFamily="18" charset="2"/>
              </a:rPr>
              <a:t>0</a:t>
            </a:r>
            <a:r>
              <a:rPr lang="en-US" altLang="zh-CN" sz="2400" b="1" i="1" dirty="0">
                <a:latin typeface="Times New Roman" pitchFamily="18" charset="0"/>
                <a:sym typeface="Symbol" pitchFamily="18" charset="2"/>
              </a:rPr>
              <a:t>) / (</a:t>
            </a:r>
            <a:r>
              <a:rPr lang="en-US" altLang="zh-CN" sz="2400" b="1" i="1" baseline="-25000" dirty="0">
                <a:latin typeface="Times New Roman" pitchFamily="18" charset="0"/>
                <a:sym typeface="Symbol" pitchFamily="18" charset="2"/>
              </a:rPr>
              <a:t>0</a:t>
            </a:r>
            <a:r>
              <a:rPr lang="en-US" altLang="zh-CN" sz="2400" b="1" i="1" dirty="0">
                <a:latin typeface="Times New Roman" pitchFamily="18" charset="0"/>
                <a:sym typeface="Symbol" pitchFamily="18" charset="2"/>
              </a:rPr>
              <a:t>, </a:t>
            </a:r>
            <a:r>
              <a:rPr lang="en-US" altLang="zh-CN" sz="2400" b="1" i="1" baseline="-25000" dirty="0">
                <a:latin typeface="Times New Roman" pitchFamily="18" charset="0"/>
                <a:sym typeface="Symbol" pitchFamily="18" charset="2"/>
              </a:rPr>
              <a:t>0</a:t>
            </a:r>
            <a:r>
              <a:rPr lang="en-US" altLang="zh-CN" sz="2400" b="1" i="1" dirty="0">
                <a:latin typeface="Times New Roman" pitchFamily="18" charset="0"/>
                <a:sym typeface="Symbol" pitchFamily="18" charset="2"/>
              </a:rPr>
              <a:t>) = 17.51/5  = 3.502.</a:t>
            </a:r>
            <a:br>
              <a:rPr lang="en-US" altLang="zh-CN" sz="2400" b="1" i="1" dirty="0">
                <a:latin typeface="Times New Roman" pitchFamily="18" charset="0"/>
                <a:sym typeface="Symbol" pitchFamily="18" charset="2"/>
              </a:rPr>
            </a:br>
            <a:r>
              <a:rPr lang="en-US" altLang="zh-CN" sz="2400" b="1" i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sz="2400" b="1" i="1" baseline="-25000" dirty="0">
                <a:solidFill>
                  <a:srgbClr val="660066"/>
                </a:solidFill>
                <a:latin typeface="Times New Roman" pitchFamily="18" charset="0"/>
                <a:sym typeface="Symbol" pitchFamily="18" charset="2"/>
              </a:rPr>
              <a:t>1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itchFamily="18" charset="0"/>
                <a:sym typeface="Symbol" pitchFamily="18" charset="2"/>
              </a:rPr>
              <a:t>*</a:t>
            </a:r>
            <a:r>
              <a:rPr lang="en-US" altLang="zh-CN" sz="2400" b="1" i="1" dirty="0">
                <a:latin typeface="Times New Roman" pitchFamily="18" charset="0"/>
                <a:sym typeface="Symbol" pitchFamily="18" charset="2"/>
              </a:rPr>
              <a:t> = (f, </a:t>
            </a:r>
            <a:r>
              <a:rPr lang="en-US" altLang="zh-CN" sz="2400" b="1" i="1" baseline="-25000" dirty="0">
                <a:latin typeface="Times New Roman" pitchFamily="18" charset="0"/>
                <a:sym typeface="Symbol" pitchFamily="18" charset="2"/>
              </a:rPr>
              <a:t>1</a:t>
            </a:r>
            <a:r>
              <a:rPr lang="en-US" altLang="zh-CN" sz="2400" b="1" i="1" dirty="0">
                <a:latin typeface="Times New Roman" pitchFamily="18" charset="0"/>
                <a:sym typeface="Symbol" pitchFamily="18" charset="2"/>
              </a:rPr>
              <a:t>) / (</a:t>
            </a:r>
            <a:r>
              <a:rPr lang="en-US" altLang="zh-CN" sz="2400" b="1" i="1" baseline="-25000" dirty="0">
                <a:latin typeface="Times New Roman" pitchFamily="18" charset="0"/>
                <a:sym typeface="Symbol" pitchFamily="18" charset="2"/>
              </a:rPr>
              <a:t>1</a:t>
            </a:r>
            <a:r>
              <a:rPr lang="en-US" altLang="zh-CN" sz="2400" b="1" i="1" dirty="0">
                <a:latin typeface="Times New Roman" pitchFamily="18" charset="0"/>
                <a:sym typeface="Symbol" pitchFamily="18" charset="2"/>
              </a:rPr>
              <a:t>, </a:t>
            </a:r>
            <a:r>
              <a:rPr lang="en-US" altLang="zh-CN" sz="2400" b="1" i="1" baseline="-25000" dirty="0">
                <a:latin typeface="Times New Roman" pitchFamily="18" charset="0"/>
                <a:sym typeface="Symbol" pitchFamily="18" charset="2"/>
              </a:rPr>
              <a:t>1</a:t>
            </a:r>
            <a:r>
              <a:rPr lang="en-US" altLang="zh-CN" sz="2400" b="1" i="1" dirty="0">
                <a:latin typeface="Times New Roman" pitchFamily="18" charset="0"/>
                <a:sym typeface="Symbol" pitchFamily="18" charset="2"/>
              </a:rPr>
              <a:t>) = 7.97/2.5  = 3.188</a:t>
            </a:r>
            <a:br>
              <a:rPr lang="en-US" altLang="zh-CN" sz="2400" b="1" i="1" dirty="0">
                <a:latin typeface="Times New Roman" pitchFamily="18" charset="0"/>
                <a:sym typeface="Symbol" pitchFamily="18" charset="2"/>
              </a:rPr>
            </a:br>
            <a:r>
              <a:rPr lang="en-US" altLang="zh-CN" sz="2400" b="1" i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sz="2400" b="1" i="1" baseline="-25000" dirty="0">
                <a:solidFill>
                  <a:srgbClr val="660066"/>
                </a:solidFill>
                <a:latin typeface="Times New Roman" pitchFamily="18" charset="0"/>
                <a:sym typeface="Symbol" pitchFamily="18" charset="2"/>
              </a:rPr>
              <a:t>0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itchFamily="18" charset="0"/>
                <a:sym typeface="Symbol" pitchFamily="18" charset="2"/>
              </a:rPr>
              <a:t>*</a:t>
            </a:r>
            <a:r>
              <a:rPr lang="en-US" altLang="zh-CN" sz="2400" b="1" i="1" dirty="0">
                <a:latin typeface="Times New Roman" pitchFamily="18" charset="0"/>
                <a:sym typeface="Symbol" pitchFamily="18" charset="2"/>
              </a:rPr>
              <a:t> = (f, </a:t>
            </a:r>
            <a:r>
              <a:rPr lang="en-US" altLang="zh-CN" sz="2400" b="1" i="1" baseline="-25000" dirty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zh-CN" sz="2400" b="1" i="1" dirty="0">
                <a:latin typeface="Times New Roman" pitchFamily="18" charset="0"/>
                <a:sym typeface="Symbol" pitchFamily="18" charset="2"/>
              </a:rPr>
              <a:t>) / (</a:t>
            </a:r>
            <a:r>
              <a:rPr lang="en-US" altLang="zh-CN" sz="2400" b="1" i="1" baseline="-25000" dirty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zh-CN" sz="2400" b="1" i="1" dirty="0">
                <a:latin typeface="Times New Roman" pitchFamily="18" charset="0"/>
                <a:sym typeface="Symbol" pitchFamily="18" charset="2"/>
              </a:rPr>
              <a:t>, </a:t>
            </a:r>
            <a:r>
              <a:rPr lang="en-US" altLang="zh-CN" sz="2400" b="1" i="1" baseline="-25000" dirty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zh-CN" sz="2400" b="1" i="1" dirty="0">
                <a:latin typeface="Times New Roman" pitchFamily="18" charset="0"/>
                <a:sym typeface="Symbol" pitchFamily="18" charset="2"/>
              </a:rPr>
              <a:t>) = 1.335/0.875  = 1.5257</a:t>
            </a:r>
            <a:br>
              <a:rPr lang="en-US" altLang="zh-CN" sz="2400" b="1" i="1" dirty="0">
                <a:latin typeface="Times New Roman" pitchFamily="18" charset="0"/>
                <a:sym typeface="Symbol" pitchFamily="18" charset="2"/>
              </a:rPr>
            </a:br>
            <a:r>
              <a:rPr lang="zh-CN" altLang="en-US" sz="2400" b="1" dirty="0">
                <a:latin typeface="宋体" pitchFamily="2" charset="-122"/>
                <a:sym typeface="Symbol" pitchFamily="18" charset="2"/>
              </a:rPr>
              <a:t>得</a:t>
            </a:r>
            <a:r>
              <a:rPr lang="zh-CN" altLang="en-US" sz="2400" b="1" dirty="0">
                <a:latin typeface="宋体" pitchFamily="2" charset="-122"/>
              </a:rPr>
              <a:t>二次最小二乘拟合曲线</a:t>
            </a:r>
            <a:r>
              <a:rPr lang="en-US" altLang="zh-CN" sz="2400" b="1" dirty="0">
                <a:latin typeface="宋体" pitchFamily="2" charset="-122"/>
              </a:rPr>
              <a:t>:</a:t>
            </a:r>
            <a:r>
              <a:rPr lang="en-US" altLang="zh-CN" sz="2400" b="1" i="1" dirty="0">
                <a:latin typeface="Times New Roman" pitchFamily="18" charset="0"/>
              </a:rPr>
              <a:t> </a:t>
            </a:r>
            <a:br>
              <a:rPr lang="en-US" altLang="zh-CN" sz="2400" b="1" i="1" dirty="0">
                <a:latin typeface="Times New Roman" pitchFamily="18" charset="0"/>
              </a:rPr>
            </a:br>
            <a:r>
              <a:rPr lang="en-US" altLang="zh-CN" sz="2400" b="1" i="1" dirty="0">
                <a:latin typeface="Times New Roman" pitchFamily="18" charset="0"/>
              </a:rPr>
              <a:t>3.502*(</a:t>
            </a:r>
            <a:r>
              <a:rPr lang="en-US" altLang="zh-CN" sz="2400" b="1" i="1" dirty="0">
                <a:latin typeface="Times New Roman" pitchFamily="18" charset="0"/>
                <a:sym typeface="Symbol" pitchFamily="18" charset="2"/>
              </a:rPr>
              <a:t>(x-1)</a:t>
            </a:r>
            <a:r>
              <a:rPr lang="en-US" altLang="zh-CN" sz="2400" b="1" i="1" baseline="30000" dirty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zh-CN" sz="2400" b="1" i="1" dirty="0">
                <a:latin typeface="Times New Roman" pitchFamily="18" charset="0"/>
                <a:sym typeface="Symbol" pitchFamily="18" charset="2"/>
              </a:rPr>
              <a:t>-0.5)+3.188*(x-1)+1.5257.</a:t>
            </a:r>
            <a:br>
              <a:rPr lang="en-US" altLang="zh-CN" sz="2400" b="1" i="1" dirty="0">
                <a:latin typeface="Times New Roman" pitchFamily="18" charset="0"/>
                <a:sym typeface="Symbol" pitchFamily="18" charset="2"/>
              </a:rPr>
            </a:br>
            <a:endParaRPr lang="en-US" altLang="zh-CN" sz="2400" b="1" i="1" dirty="0">
              <a:latin typeface="Times New Roman" pitchFamily="18" charset="0"/>
              <a:sym typeface="Symbol" pitchFamily="18" charset="2"/>
            </a:endParaRPr>
          </a:p>
          <a:p>
            <a:pPr eaLnBrk="1" hangingPunct="1"/>
            <a:r>
              <a:rPr lang="en-US" altLang="zh-CN" dirty="0" err="1">
                <a:sym typeface="Symbol" pitchFamily="18" charset="2"/>
              </a:rPr>
              <a:t>lsm</a:t>
            </a:r>
            <a:endParaRPr lang="en-US" altLang="zh-CN" dirty="0">
              <a:sym typeface="Symbol" pitchFamily="18" charset="2"/>
            </a:endParaRPr>
          </a:p>
        </p:txBody>
      </p:sp>
      <p:sp>
        <p:nvSpPr>
          <p:cNvPr id="35844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BC67E30F-F1D1-4024-A87D-4F4C8B1C4900}" type="slidenum">
              <a:rPr lang="en-US" altLang="zh-CN" smtClean="0"/>
              <a:pPr eaLnBrk="1" hangingPunct="1"/>
              <a:t>47</a:t>
            </a:fld>
            <a:endParaRPr lang="en-US" altLang="zh-CN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828800"/>
            <a:ext cx="7772400" cy="4267200"/>
          </a:xfrm>
          <a:noFill/>
        </p:spPr>
        <p:txBody>
          <a:bodyPr/>
          <a:lstStyle/>
          <a:p>
            <a:pPr eaLnBrk="1" hangingPunct="1">
              <a:lnSpc>
                <a:spcPct val="140000"/>
              </a:lnSpc>
            </a:pPr>
            <a:r>
              <a:rPr lang="zh-CN" altLang="en-US" sz="2700" b="1"/>
              <a:t>注</a:t>
            </a:r>
            <a:r>
              <a:rPr lang="en-US" altLang="zh-CN" sz="2700" b="1"/>
              <a:t>:</a:t>
            </a:r>
            <a:r>
              <a:rPr lang="zh-CN" altLang="en-US" sz="2700" b="1"/>
              <a:t>在最小二乘逼近中</a:t>
            </a:r>
            <a:r>
              <a:rPr lang="en-US" altLang="zh-CN" sz="2700" b="1"/>
              <a:t>,</a:t>
            </a:r>
            <a:r>
              <a:rPr lang="zh-CN" altLang="en-US" sz="2700" b="1">
                <a:solidFill>
                  <a:srgbClr val="FF0000"/>
                </a:solidFill>
              </a:rPr>
              <a:t>选取逼近函数类至关重要</a:t>
            </a:r>
            <a:r>
              <a:rPr lang="en-US" altLang="zh-CN" sz="2700" b="1"/>
              <a:t>!</a:t>
            </a:r>
            <a:r>
              <a:rPr lang="zh-CN" altLang="en-US" sz="2700" b="1"/>
              <a:t>在可能的情况下</a:t>
            </a:r>
            <a:r>
              <a:rPr lang="en-US" altLang="zh-CN" sz="2700" b="1"/>
              <a:t>,</a:t>
            </a:r>
            <a:r>
              <a:rPr lang="zh-CN" altLang="en-US" sz="2700" b="1"/>
              <a:t>可凭对具体问题的实际经验</a:t>
            </a:r>
            <a:r>
              <a:rPr lang="en-US" altLang="zh-CN" sz="2700" b="1"/>
              <a:t>,</a:t>
            </a:r>
            <a:r>
              <a:rPr lang="zh-CN" altLang="en-US" sz="2700" b="1"/>
              <a:t>或根据在坐标纸上标出的数据的分布状况来选取逼近函数类</a:t>
            </a:r>
            <a:r>
              <a:rPr lang="en-US" altLang="zh-CN" sz="2700" b="1"/>
              <a:t>.</a:t>
            </a:r>
            <a:r>
              <a:rPr lang="zh-CN" altLang="en-US" sz="2700" b="1"/>
              <a:t>但在大多数情况下</a:t>
            </a:r>
            <a:r>
              <a:rPr lang="en-US" altLang="zh-CN" sz="2700" b="1"/>
              <a:t>,</a:t>
            </a:r>
            <a:r>
              <a:rPr lang="zh-CN" altLang="en-US" sz="2700" b="1"/>
              <a:t>如何选取逼近函数类是一个既重要又极其困难的问题</a:t>
            </a:r>
            <a:r>
              <a:rPr lang="en-US" altLang="zh-CN" sz="2700" b="1"/>
              <a:t>.</a:t>
            </a:r>
            <a:r>
              <a:rPr lang="zh-CN" altLang="en-US" sz="2700" b="1"/>
              <a:t>正交筛选法是在多项式中选取逼近函数类的较为有效的方法</a:t>
            </a:r>
            <a:r>
              <a:rPr lang="en-US" altLang="zh-CN" sz="2700" b="1"/>
              <a:t>.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最小二乘曲线拟合心得</a:t>
            </a:r>
          </a:p>
        </p:txBody>
      </p:sp>
      <p:sp>
        <p:nvSpPr>
          <p:cNvPr id="36868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FEB4FC2A-D45C-4771-BB25-DCF276CC5DEC}" type="slidenum">
              <a:rPr lang="en-US" altLang="zh-CN" smtClean="0"/>
              <a:pPr eaLnBrk="1" hangingPunct="1"/>
              <a:t>48</a:t>
            </a:fld>
            <a:endParaRPr lang="en-US" altLang="zh-CN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习题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981200"/>
            <a:ext cx="7696200" cy="3962400"/>
          </a:xfrm>
        </p:spPr>
        <p:txBody>
          <a:bodyPr/>
          <a:lstStyle/>
          <a:p>
            <a:pPr eaLnBrk="1" hangingPunct="1"/>
            <a:r>
              <a:rPr lang="en-US" altLang="zh-CN" dirty="0"/>
              <a:t>P95</a:t>
            </a:r>
          </a:p>
          <a:p>
            <a:pPr lvl="1" eaLnBrk="1" hangingPunct="1"/>
            <a:r>
              <a:rPr lang="en-US" altLang="zh-CN" dirty="0">
                <a:solidFill>
                  <a:srgbClr val="7030A0"/>
                </a:solidFill>
              </a:rPr>
              <a:t>15</a:t>
            </a:r>
            <a:r>
              <a:rPr lang="zh-CN" altLang="en-US" dirty="0"/>
              <a:t>、</a:t>
            </a:r>
            <a:r>
              <a:rPr lang="en-US" altLang="zh-CN" dirty="0"/>
              <a:t>16</a:t>
            </a:r>
            <a:r>
              <a:rPr lang="zh-CN" altLang="en-US" dirty="0"/>
              <a:t>、</a:t>
            </a:r>
            <a:r>
              <a:rPr lang="en-US" altLang="zh-CN" dirty="0"/>
              <a:t>17</a:t>
            </a:r>
          </a:p>
        </p:txBody>
      </p:sp>
      <p:sp>
        <p:nvSpPr>
          <p:cNvPr id="37892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4815AE54-C80A-49FB-9EBA-FA6EC0ACB470}" type="slidenum">
              <a:rPr lang="en-US" altLang="zh-CN" smtClean="0"/>
              <a:pPr eaLnBrk="1" hangingPunct="1"/>
              <a:t>49</a:t>
            </a:fld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7CFB84-213D-4DA7-8C29-003679726B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048000"/>
            <a:ext cx="6797946" cy="2971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存在性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法方程的系数阵为格拉姆（</a:t>
            </a:r>
            <a:r>
              <a:rPr lang="en-US" altLang="zh-CN"/>
              <a:t>Gram</a:t>
            </a:r>
            <a:r>
              <a:rPr lang="zh-CN" altLang="en-US"/>
              <a:t>）矩阵</a:t>
            </a:r>
          </a:p>
          <a:p>
            <a:pPr eaLnBrk="1" hangingPunct="1"/>
            <a:endParaRPr lang="zh-CN" altLang="en-US"/>
          </a:p>
          <a:p>
            <a:pPr eaLnBrk="1" hangingPunct="1"/>
            <a:r>
              <a:rPr lang="zh-CN" altLang="en-US"/>
              <a:t>根据以上结论可知系数阵满秩</a:t>
            </a:r>
          </a:p>
          <a:p>
            <a:pPr eaLnBrk="1" hangingPunct="1"/>
            <a:endParaRPr lang="zh-CN" altLang="en-US"/>
          </a:p>
          <a:p>
            <a:pPr eaLnBrk="1" hangingPunct="1"/>
            <a:r>
              <a:rPr lang="zh-CN" altLang="en-US"/>
              <a:t>有解，有唯一解</a:t>
            </a:r>
          </a:p>
          <a:p>
            <a:pPr eaLnBrk="1" hangingPunct="1"/>
            <a:endParaRPr lang="zh-CN" altLang="en-US"/>
          </a:p>
          <a:p>
            <a:pPr eaLnBrk="1" hangingPunct="1"/>
            <a:r>
              <a:rPr lang="zh-CN" altLang="en-US" b="1">
                <a:solidFill>
                  <a:srgbClr val="660066"/>
                </a:solidFill>
              </a:rPr>
              <a:t>注：这里只要求基（线性无关），不要求正交</a:t>
            </a:r>
          </a:p>
        </p:txBody>
      </p:sp>
      <p:sp>
        <p:nvSpPr>
          <p:cNvPr id="19460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3A27934B-B602-47EF-8CC4-E0FDDBB99B9D}" type="slidenum">
              <a:rPr lang="en-US" altLang="zh-CN" smtClean="0">
                <a:solidFill>
                  <a:schemeClr val="bg1"/>
                </a:solidFill>
              </a:rPr>
              <a:pPr eaLnBrk="1" hangingPunct="1"/>
              <a:t>5</a:t>
            </a:fld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针对多项式的具体解法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条件</a:t>
            </a:r>
          </a:p>
          <a:p>
            <a:pPr eaLnBrk="1" hangingPunct="1"/>
            <a:endParaRPr lang="zh-CN" altLang="en-US"/>
          </a:p>
          <a:p>
            <a:pPr eaLnBrk="1" hangingPunct="1"/>
            <a:endParaRPr lang="zh-CN" altLang="en-US"/>
          </a:p>
          <a:p>
            <a:pPr eaLnBrk="1" hangingPunct="1"/>
            <a:endParaRPr lang="zh-CN" altLang="en-US"/>
          </a:p>
          <a:p>
            <a:pPr eaLnBrk="1" hangingPunct="1"/>
            <a:r>
              <a:rPr lang="zh-CN" altLang="en-US"/>
              <a:t>目标</a:t>
            </a:r>
          </a:p>
        </p:txBody>
      </p:sp>
      <p:pic>
        <p:nvPicPr>
          <p:cNvPr id="21508" name="Picture 4" descr="多项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048000"/>
            <a:ext cx="7010400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5" descr="法方程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257800"/>
            <a:ext cx="7086600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Line 6"/>
          <p:cNvSpPr>
            <a:spLocks noChangeShapeType="1"/>
          </p:cNvSpPr>
          <p:nvPr/>
        </p:nvSpPr>
        <p:spPr bwMode="auto">
          <a:xfrm>
            <a:off x="1752600" y="5791200"/>
            <a:ext cx="1676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895" name="Line 7"/>
          <p:cNvSpPr>
            <a:spLocks noChangeShapeType="1"/>
          </p:cNvSpPr>
          <p:nvPr/>
        </p:nvSpPr>
        <p:spPr bwMode="auto">
          <a:xfrm>
            <a:off x="4191000" y="5791200"/>
            <a:ext cx="1676400" cy="0"/>
          </a:xfrm>
          <a:prstGeom prst="line">
            <a:avLst/>
          </a:prstGeom>
          <a:noFill/>
          <a:ln w="381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12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26F80F13-643E-4058-9AE5-926C05813B9D}" type="slidenum">
              <a:rPr lang="en-US" altLang="zh-CN" smtClean="0">
                <a:solidFill>
                  <a:schemeClr val="bg1"/>
                </a:solidFill>
              </a:rPr>
              <a:pPr eaLnBrk="1" hangingPunct="1"/>
              <a:t>6</a:t>
            </a:fld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 flipV="1">
            <a:off x="2362200" y="3349625"/>
            <a:ext cx="3862388" cy="31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7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4" grpId="0" animBg="1"/>
      <p:bldP spid="37895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针对以幂函数为基多项式的具体解法</a:t>
            </a:r>
          </a:p>
        </p:txBody>
      </p:sp>
      <p:pic>
        <p:nvPicPr>
          <p:cNvPr id="22531" name="Picture 4" descr="hilbe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1847056"/>
            <a:ext cx="6629400" cy="438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88D3C8ED-A9B1-4CDB-A675-6315311CBCFC}" type="slidenum">
              <a:rPr lang="en-US" altLang="zh-CN" smtClean="0">
                <a:solidFill>
                  <a:schemeClr val="bg1"/>
                </a:solidFill>
              </a:rPr>
              <a:pPr eaLnBrk="1" hangingPunct="1"/>
              <a:t>7</a:t>
            </a:fld>
            <a:endParaRPr lang="en-US" altLang="zh-CN">
              <a:solidFill>
                <a:schemeClr val="bg1"/>
              </a:solidFill>
            </a:endParaRPr>
          </a:p>
        </p:txBody>
      </p:sp>
      <p:cxnSp>
        <p:nvCxnSpPr>
          <p:cNvPr id="4" name="直接连接符 3"/>
          <p:cNvCxnSpPr>
            <a:stCxn id="22531" idx="0"/>
          </p:cNvCxnSpPr>
          <p:nvPr/>
        </p:nvCxnSpPr>
        <p:spPr>
          <a:xfrm>
            <a:off x="4572000" y="1847056"/>
            <a:ext cx="0" cy="533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4509837" y="2451936"/>
            <a:ext cx="0" cy="53340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7F4D2880-9264-682A-7A7D-378C5384AC8B}"/>
              </a:ext>
            </a:extLst>
          </p:cNvPr>
          <p:cNvSpPr/>
          <p:nvPr/>
        </p:nvSpPr>
        <p:spPr>
          <a:xfrm>
            <a:off x="2666999" y="3408946"/>
            <a:ext cx="4343391" cy="13916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2001" y="1760538"/>
            <a:ext cx="5285486" cy="452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以幂函数为基的最佳平方逼近示例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91200" y="5181600"/>
            <a:ext cx="2740025" cy="904875"/>
          </a:xfrm>
        </p:spPr>
        <p:txBody>
          <a:bodyPr/>
          <a:lstStyle/>
          <a:p>
            <a:pPr eaLnBrk="1" hangingPunct="1"/>
            <a:r>
              <a:rPr lang="en-US" altLang="zh-CN" dirty="0"/>
              <a:t>example306</a:t>
            </a:r>
          </a:p>
        </p:txBody>
      </p:sp>
      <p:sp>
        <p:nvSpPr>
          <p:cNvPr id="23557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70EBCE3-B038-4E2B-A165-CA48CDC2DA1F}" type="slidenum">
              <a:rPr lang="en-US" altLang="zh-CN" smtClean="0">
                <a:solidFill>
                  <a:schemeClr val="bg1"/>
                </a:solidFill>
              </a:rPr>
              <a:pPr eaLnBrk="1" hangingPunct="1"/>
              <a:t>8</a:t>
            </a:fld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81600" y="5800726"/>
            <a:ext cx="335280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b="1" dirty="0">
                <a:solidFill>
                  <a:srgbClr val="FF0000"/>
                </a:solidFill>
                <a:ea typeface="宋体" pitchFamily="2" charset="-122"/>
              </a:rPr>
              <a:t>问题：如果区间不是</a:t>
            </a:r>
            <a:r>
              <a:rPr lang="en-US" altLang="zh-CN" b="1" dirty="0">
                <a:solidFill>
                  <a:srgbClr val="FF0000"/>
                </a:solidFill>
                <a:ea typeface="宋体" pitchFamily="2" charset="-122"/>
              </a:rPr>
              <a:t>[0,1]</a:t>
            </a:r>
            <a:r>
              <a:rPr lang="zh-CN" altLang="en-US" b="1" dirty="0">
                <a:solidFill>
                  <a:srgbClr val="FF0000"/>
                </a:solidFill>
                <a:ea typeface="宋体" pitchFamily="2" charset="-122"/>
              </a:rPr>
              <a:t>呢？</a:t>
            </a:r>
          </a:p>
        </p:txBody>
      </p:sp>
      <p:sp>
        <p:nvSpPr>
          <p:cNvPr id="2" name="矩形 1"/>
          <p:cNvSpPr/>
          <p:nvPr/>
        </p:nvSpPr>
        <p:spPr>
          <a:xfrm>
            <a:off x="2267744" y="4267200"/>
            <a:ext cx="816832" cy="926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问题解决了没有？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832" y="1858888"/>
            <a:ext cx="7693025" cy="4191000"/>
          </a:xfrm>
        </p:spPr>
        <p:txBody>
          <a:bodyPr/>
          <a:lstStyle/>
          <a:p>
            <a:pPr eaLnBrk="1" hangingPunct="1"/>
            <a:r>
              <a:rPr lang="zh-CN" altLang="en-US" dirty="0"/>
              <a:t>选取的基是幂函数序列</a:t>
            </a:r>
          </a:p>
          <a:p>
            <a:pPr eaLnBrk="1" hangingPunct="1"/>
            <a:endParaRPr lang="zh-CN" altLang="en-US" dirty="0"/>
          </a:p>
          <a:p>
            <a:pPr eaLnBrk="1" hangingPunct="1"/>
            <a:r>
              <a:rPr lang="zh-CN" altLang="en-US" dirty="0"/>
              <a:t>这一组基不是正交的，所以它们互相之间的内积都不为零（解方程麻烦）</a:t>
            </a:r>
          </a:p>
          <a:p>
            <a:pPr eaLnBrk="1" hangingPunct="1"/>
            <a:endParaRPr lang="zh-CN" altLang="en-US" dirty="0"/>
          </a:p>
          <a:p>
            <a:pPr eaLnBrk="1" hangingPunct="1"/>
            <a:endParaRPr lang="zh-CN" altLang="en-US" dirty="0"/>
          </a:p>
          <a:p>
            <a:pPr eaLnBrk="1" hangingPunct="1"/>
            <a:r>
              <a:rPr lang="zh-CN" altLang="en-US" dirty="0"/>
              <a:t>更重要的是，希尔伯特矩阵随着阶数上升变得高度病态</a:t>
            </a:r>
            <a:r>
              <a:rPr lang="zh-CN" altLang="en-US" dirty="0">
                <a:sym typeface="Wingdings" pitchFamily="2" charset="2"/>
              </a:rPr>
              <a:t></a:t>
            </a:r>
            <a:endParaRPr lang="zh-CN" altLang="en-US" dirty="0"/>
          </a:p>
        </p:txBody>
      </p:sp>
      <p:pic>
        <p:nvPicPr>
          <p:cNvPr id="24580" name="Picture 4" descr="幂函数序列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438400"/>
            <a:ext cx="220980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5" descr="法方程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359275"/>
            <a:ext cx="7086600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62C7FC0-1156-4B7A-93F2-0A482EAD17CF}" type="slidenum">
              <a:rPr lang="en-US" altLang="zh-CN" smtClean="0">
                <a:solidFill>
                  <a:schemeClr val="bg1"/>
                </a:solidFill>
              </a:rPr>
              <a:pPr eaLnBrk="1" hangingPunct="1"/>
              <a:t>9</a:t>
            </a:fld>
            <a:endParaRPr lang="en-US" altLang="zh-CN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DBD99427-FC78-438D-8EFF-2DA40BA8DEA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267200" y="606202"/>
                <a:ext cx="4602088" cy="1224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Char char="–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Char char="–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5000"/>
                  <a:buFont typeface="Wingdings" pitchFamily="2" charset="2"/>
                  <a:buChar char="l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5000"/>
                  <a:buFont typeface="Wingdings" pitchFamily="2" charset="2"/>
                  <a:buChar char="l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5000"/>
                  <a:buFont typeface="Wingdings" pitchFamily="2" charset="2"/>
                  <a:buChar char="l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5000"/>
                  <a:buFont typeface="Wingdings" pitchFamily="2" charset="2"/>
                  <a:buChar char="l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5000"/>
                  <a:buFont typeface="Wingdings" pitchFamily="2" charset="2"/>
                  <a:buChar char="l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140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i="1" kern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40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i="1" kern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i="1" kern="0" smtClea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 kern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i="1" kern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i="1" kern="0" smtClea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 kern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 ker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 kern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 kern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 ker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 kern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 ker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40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1400" i="1" kern="0" smtClean="0">
                                          <a:latin typeface="Cambria Math" panose="02040503050406030204" pitchFamily="18" charset="0"/>
                                        </a:rPr>
                                        <m:t>    </m:t>
                                      </m:r>
                                      <m:r>
                                        <a:rPr lang="en-US" altLang="zh-CN" sz="1400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altLang="zh-CN" sz="1400" i="1" kern="0" smtClean="0">
                                          <a:latin typeface="Cambria Math" panose="02040503050406030204" pitchFamily="18" charset="0"/>
                                        </a:rPr>
                                        <m:t>      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 ker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 kern="0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1400" i="1" kern="0" smtClean="0">
                                          <a:latin typeface="Cambria Math" panose="02040503050406030204" pitchFamily="18" charset="0"/>
                                        </a:rPr>
                                        <m:t>     </m:t>
                                      </m:r>
                                      <m:r>
                                        <a:rPr lang="en-US" altLang="zh-CN" sz="1400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altLang="zh-CN" sz="1400" i="1" kern="0" smtClean="0">
                                          <a:latin typeface="Cambria Math" panose="02040503050406030204" pitchFamily="18" charset="0"/>
                                        </a:rPr>
                                        <m:t>      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 kern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 ker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40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1400" i="1" kern="0" smtClean="0">
                                          <a:latin typeface="Cambria Math" panose="02040503050406030204" pitchFamily="18" charset="0"/>
                                        </a:rPr>
                                        <m:t>      </m:t>
                                      </m:r>
                                      <m:r>
                                        <a:rPr lang="en-US" altLang="zh-CN" sz="1400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       </m:t>
                                      </m:r>
                                    </m:e>
                                    <m:e>
                                      <m:r>
                                        <a:rPr lang="en-US" altLang="zh-CN" sz="1400" i="1" kern="0" smtClean="0">
                                          <a:latin typeface="Cambria Math" panose="02040503050406030204" pitchFamily="18" charset="0"/>
                                        </a:rPr>
                                        <m:t>       </m:t>
                                      </m:r>
                                      <m:r>
                                        <a:rPr lang="en-US" altLang="zh-CN" sz="1400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      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 kern="0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 ker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 kern="0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 ker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40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1400" i="1" kern="0" smtClean="0">
                                          <a:latin typeface="Cambria Math" panose="02040503050406030204" pitchFamily="18" charset="0"/>
                                        </a:rPr>
                                        <m:t>     </m:t>
                                      </m:r>
                                      <m:r>
                                        <a:rPr lang="en-US" altLang="zh-CN" sz="1400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       </m:t>
                                      </m:r>
                                    </m:e>
                                    <m:e>
                                      <m:r>
                                        <a:rPr lang="en-US" altLang="zh-CN" sz="1400" i="1" kern="0" smtClean="0">
                                          <a:latin typeface="Cambria Math" panose="02040503050406030204" pitchFamily="18" charset="0"/>
                                        </a:rPr>
                                        <m:t>     </m:t>
                                      </m:r>
                                      <m:r>
                                        <a:rPr lang="en-US" altLang="zh-CN" sz="1400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      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1400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 kern="0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 ker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140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i="1" kern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400" i="1" kern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400" i="1" kern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i="1" kern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 kern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400" i="1" ker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i="1" ker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 kern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400" i="1" kern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400" i="1" ker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i="1" ker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 kern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CN" sz="1400" i="1" kern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i="1" kern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40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1400" i="1" kern="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altLang="zh-CN" sz="1400" i="1" kern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 ker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1400" i="1" kern="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altLang="zh-CN" sz="1400" i="1" ker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 kern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40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1400" i="1" kern="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altLang="zh-CN" sz="1400" i="1" ker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 kern="0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400" kern="0" dirty="0"/>
              </a:p>
            </p:txBody>
          </p:sp>
        </mc:Choice>
        <mc:Fallback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DBD99427-FC78-438D-8EFF-2DA40BA8D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67200" y="606202"/>
                <a:ext cx="4602088" cy="12241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5">
            <a:extLst>
              <a:ext uri="{FF2B5EF4-FFF2-40B4-BE49-F238E27FC236}">
                <a16:creationId xmlns:a16="http://schemas.microsoft.com/office/drawing/2014/main" id="{740B8570-3C3E-FB2B-13C5-376434D5CF90}"/>
              </a:ext>
            </a:extLst>
          </p:cNvPr>
          <p:cNvSpPr txBox="1"/>
          <p:nvPr/>
        </p:nvSpPr>
        <p:spPr>
          <a:xfrm>
            <a:off x="4267200" y="5702124"/>
            <a:ext cx="3622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rgbClr val="FF0000"/>
                </a:solidFill>
                <a:ea typeface="宋体" pitchFamily="2" charset="-122"/>
              </a:rPr>
              <a:t>高于</a:t>
            </a:r>
            <a:r>
              <a:rPr lang="en-US" altLang="zh-CN" sz="2800" b="1" dirty="0">
                <a:solidFill>
                  <a:srgbClr val="FF0000"/>
                </a:solidFill>
                <a:ea typeface="宋体" pitchFamily="2" charset="-122"/>
              </a:rPr>
              <a:t>1</a:t>
            </a:r>
            <a:r>
              <a:rPr lang="zh-CN" altLang="en-US" sz="2800" b="1" dirty="0">
                <a:solidFill>
                  <a:srgbClr val="FF0000"/>
                </a:solidFill>
                <a:ea typeface="宋体" pitchFamily="2" charset="-122"/>
              </a:rPr>
              <a:t>次就不适用！！！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theme/theme1.xml><?xml version="1.0" encoding="utf-8"?>
<a:theme xmlns:a="http://schemas.openxmlformats.org/drawingml/2006/main" name="Studio">
  <a:themeElements>
    <a:clrScheme name="Studio 1">
      <a:dk1>
        <a:srgbClr val="000000"/>
      </a:dk1>
      <a:lt1>
        <a:srgbClr val="FFFFFF"/>
      </a:lt1>
      <a:dk2>
        <a:srgbClr val="336666"/>
      </a:dk2>
      <a:lt2>
        <a:srgbClr val="CCCC99"/>
      </a:lt2>
      <a:accent1>
        <a:srgbClr val="97CDCC"/>
      </a:accent1>
      <a:accent2>
        <a:srgbClr val="D6E0E0"/>
      </a:accent2>
      <a:accent3>
        <a:srgbClr val="FFFFFF"/>
      </a:accent3>
      <a:accent4>
        <a:srgbClr val="000000"/>
      </a:accent4>
      <a:accent5>
        <a:srgbClr val="C9E3E2"/>
      </a:accent5>
      <a:accent6>
        <a:srgbClr val="C2CBCB"/>
      </a:accent6>
      <a:hlink>
        <a:srgbClr val="99CC00"/>
      </a:hlink>
      <a:folHlink>
        <a:srgbClr val="336666"/>
      </a:folHlink>
    </a:clrScheme>
    <a:fontScheme name="Studio">
      <a:majorFont>
        <a:latin typeface="Arial Black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udio 1">
        <a:dk1>
          <a:srgbClr val="000000"/>
        </a:dk1>
        <a:lt1>
          <a:srgbClr val="FFFFFF"/>
        </a:lt1>
        <a:dk2>
          <a:srgbClr val="336666"/>
        </a:dk2>
        <a:lt2>
          <a:srgbClr val="CCCC99"/>
        </a:lt2>
        <a:accent1>
          <a:srgbClr val="97CDCC"/>
        </a:accent1>
        <a:accent2>
          <a:srgbClr val="D6E0E0"/>
        </a:accent2>
        <a:accent3>
          <a:srgbClr val="FFFFFF"/>
        </a:accent3>
        <a:accent4>
          <a:srgbClr val="000000"/>
        </a:accent4>
        <a:accent5>
          <a:srgbClr val="C9E3E2"/>
        </a:accent5>
        <a:accent6>
          <a:srgbClr val="C2CBCB"/>
        </a:accent6>
        <a:hlink>
          <a:srgbClr val="99CC00"/>
        </a:hlink>
        <a:folHlink>
          <a:srgbClr val="33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io 2">
        <a:dk1>
          <a:srgbClr val="000000"/>
        </a:dk1>
        <a:lt1>
          <a:srgbClr val="FFFFFF"/>
        </a:lt1>
        <a:dk2>
          <a:srgbClr val="3732A0"/>
        </a:dk2>
        <a:lt2>
          <a:srgbClr val="666699"/>
        </a:lt2>
        <a:accent1>
          <a:srgbClr val="CCCCFF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8A8A"/>
        </a:accent6>
        <a:hlink>
          <a:srgbClr val="3366CC"/>
        </a:hlink>
        <a:folHlink>
          <a:srgbClr val="9094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io 3">
        <a:dk1>
          <a:srgbClr val="000000"/>
        </a:dk1>
        <a:lt1>
          <a:srgbClr val="FFFFFF"/>
        </a:lt1>
        <a:dk2>
          <a:srgbClr val="CD0505"/>
        </a:dk2>
        <a:lt2>
          <a:srgbClr val="5F5F5F"/>
        </a:lt2>
        <a:accent1>
          <a:srgbClr val="D2D5DE"/>
        </a:accent1>
        <a:accent2>
          <a:srgbClr val="D55757"/>
        </a:accent2>
        <a:accent3>
          <a:srgbClr val="FFFFFF"/>
        </a:accent3>
        <a:accent4>
          <a:srgbClr val="000000"/>
        </a:accent4>
        <a:accent5>
          <a:srgbClr val="E5E7EC"/>
        </a:accent5>
        <a:accent6>
          <a:srgbClr val="C14E4E"/>
        </a:accent6>
        <a:hlink>
          <a:srgbClr val="F42D1E"/>
        </a:hlink>
        <a:folHlink>
          <a:srgbClr val="7C84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io 4">
        <a:dk1>
          <a:srgbClr val="000000"/>
        </a:dk1>
        <a:lt1>
          <a:srgbClr val="FFFFFF"/>
        </a:lt1>
        <a:dk2>
          <a:srgbClr val="551A07"/>
        </a:dk2>
        <a:lt2>
          <a:srgbClr val="CC3300"/>
        </a:lt2>
        <a:accent1>
          <a:srgbClr val="F4B400"/>
        </a:accent1>
        <a:accent2>
          <a:srgbClr val="993300"/>
        </a:accent2>
        <a:accent3>
          <a:srgbClr val="FFFFFF"/>
        </a:accent3>
        <a:accent4>
          <a:srgbClr val="000000"/>
        </a:accent4>
        <a:accent5>
          <a:srgbClr val="F8D6AA"/>
        </a:accent5>
        <a:accent6>
          <a:srgbClr val="8A2D00"/>
        </a:accent6>
        <a:hlink>
          <a:srgbClr val="FF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io 5">
        <a:dk1>
          <a:srgbClr val="000000"/>
        </a:dk1>
        <a:lt1>
          <a:srgbClr val="FFFFFF"/>
        </a:lt1>
        <a:dk2>
          <a:srgbClr val="FF0000"/>
        </a:dk2>
        <a:lt2>
          <a:srgbClr val="FFCC00"/>
        </a:lt2>
        <a:accent1>
          <a:srgbClr val="66CC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008A00"/>
        </a:accent6>
        <a:hlink>
          <a:srgbClr val="FF3300"/>
        </a:hlink>
        <a:folHlink>
          <a:srgbClr val="6600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io 6">
        <a:dk1>
          <a:srgbClr val="666633"/>
        </a:dk1>
        <a:lt1>
          <a:srgbClr val="FFFFFF"/>
        </a:lt1>
        <a:dk2>
          <a:srgbClr val="000000"/>
        </a:dk2>
        <a:lt2>
          <a:srgbClr val="CC3300"/>
        </a:lt2>
        <a:accent1>
          <a:srgbClr val="808000"/>
        </a:accent1>
        <a:accent2>
          <a:srgbClr val="FF9900"/>
        </a:accent2>
        <a:accent3>
          <a:srgbClr val="AAAAAA"/>
        </a:accent3>
        <a:accent4>
          <a:srgbClr val="DADADA"/>
        </a:accent4>
        <a:accent5>
          <a:srgbClr val="C0C0AA"/>
        </a:accent5>
        <a:accent6>
          <a:srgbClr val="E78A00"/>
        </a:accent6>
        <a:hlink>
          <a:srgbClr val="CC6600"/>
        </a:hlink>
        <a:folHlink>
          <a:srgbClr val="434B1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io 7">
        <a:dk1>
          <a:srgbClr val="766997"/>
        </a:dk1>
        <a:lt1>
          <a:srgbClr val="FFFFFF"/>
        </a:lt1>
        <a:dk2>
          <a:srgbClr val="530901"/>
        </a:dk2>
        <a:lt2>
          <a:srgbClr val="FFFFFF"/>
        </a:lt2>
        <a:accent1>
          <a:srgbClr val="FF3300"/>
        </a:accent1>
        <a:accent2>
          <a:srgbClr val="CC6600"/>
        </a:accent2>
        <a:accent3>
          <a:srgbClr val="B3AAAA"/>
        </a:accent3>
        <a:accent4>
          <a:srgbClr val="DADADA"/>
        </a:accent4>
        <a:accent5>
          <a:srgbClr val="FFADAA"/>
        </a:accent5>
        <a:accent6>
          <a:srgbClr val="B95C00"/>
        </a:accent6>
        <a:hlink>
          <a:srgbClr val="FF9900"/>
        </a:hlink>
        <a:folHlink>
          <a:srgbClr val="99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io 8">
        <a:dk1>
          <a:srgbClr val="666699"/>
        </a:dk1>
        <a:lt1>
          <a:srgbClr val="FFFFFF"/>
        </a:lt1>
        <a:dk2>
          <a:srgbClr val="4C004C"/>
        </a:dk2>
        <a:lt2>
          <a:srgbClr val="FFFFFF"/>
        </a:lt2>
        <a:accent1>
          <a:srgbClr val="0099CC"/>
        </a:accent1>
        <a:accent2>
          <a:srgbClr val="993366"/>
        </a:accent2>
        <a:accent3>
          <a:srgbClr val="B2AAB2"/>
        </a:accent3>
        <a:accent4>
          <a:srgbClr val="DADADA"/>
        </a:accent4>
        <a:accent5>
          <a:srgbClr val="AACAE2"/>
        </a:accent5>
        <a:accent6>
          <a:srgbClr val="8A2D5C"/>
        </a:accent6>
        <a:hlink>
          <a:srgbClr val="99CC00"/>
        </a:hlink>
        <a:folHlink>
          <a:srgbClr val="00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io 9">
        <a:dk1>
          <a:srgbClr val="565682"/>
        </a:dk1>
        <a:lt1>
          <a:srgbClr val="FFFFFF"/>
        </a:lt1>
        <a:dk2>
          <a:srgbClr val="1E1551"/>
        </a:dk2>
        <a:lt2>
          <a:srgbClr val="CCFFFF"/>
        </a:lt2>
        <a:accent1>
          <a:srgbClr val="33CCCC"/>
        </a:accent1>
        <a:accent2>
          <a:srgbClr val="009999"/>
        </a:accent2>
        <a:accent3>
          <a:srgbClr val="ABAAB3"/>
        </a:accent3>
        <a:accent4>
          <a:srgbClr val="DADADA"/>
        </a:accent4>
        <a:accent5>
          <a:srgbClr val="ADE2E2"/>
        </a:accent5>
        <a:accent6>
          <a:srgbClr val="008A8A"/>
        </a:accent6>
        <a:hlink>
          <a:srgbClr val="FF9900"/>
        </a:hlink>
        <a:folHlink>
          <a:srgbClr val="00598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io 10">
        <a:dk1>
          <a:srgbClr val="CCCC99"/>
        </a:dk1>
        <a:lt1>
          <a:srgbClr val="FFFFFF"/>
        </a:lt1>
        <a:dk2>
          <a:srgbClr val="2E5D5C"/>
        </a:dk2>
        <a:lt2>
          <a:srgbClr val="FFFFFF"/>
        </a:lt2>
        <a:accent1>
          <a:srgbClr val="0099CC"/>
        </a:accent1>
        <a:accent2>
          <a:srgbClr val="D6E0E0"/>
        </a:accent2>
        <a:accent3>
          <a:srgbClr val="ADB6B5"/>
        </a:accent3>
        <a:accent4>
          <a:srgbClr val="DADADA"/>
        </a:accent4>
        <a:accent5>
          <a:srgbClr val="AACAE2"/>
        </a:accent5>
        <a:accent6>
          <a:srgbClr val="C2CBCB"/>
        </a:accent6>
        <a:hlink>
          <a:srgbClr val="CCCC99"/>
        </a:hlink>
        <a:folHlink>
          <a:srgbClr val="428A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Studio</Template>
  <TotalTime>2487</TotalTime>
  <Words>1739</Words>
  <Application>Microsoft Office PowerPoint</Application>
  <PresentationFormat>全屏显示(4:3)</PresentationFormat>
  <Paragraphs>308</Paragraphs>
  <Slides>49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9" baseType="lpstr">
      <vt:lpstr>宋体</vt:lpstr>
      <vt:lpstr>Arial</vt:lpstr>
      <vt:lpstr>Arial Black</vt:lpstr>
      <vt:lpstr>Calibri</vt:lpstr>
      <vt:lpstr>Cambria Math</vt:lpstr>
      <vt:lpstr>Symbol</vt:lpstr>
      <vt:lpstr>Times New Roman</vt:lpstr>
      <vt:lpstr>Wingdings</vt:lpstr>
      <vt:lpstr>Studio</vt:lpstr>
      <vt:lpstr>公式</vt:lpstr>
      <vt:lpstr>计算方法</vt:lpstr>
      <vt:lpstr>第3章 函数逼近与快速傅里叶变换</vt:lpstr>
      <vt:lpstr>求最佳平方逼近的法方程（组）</vt:lpstr>
      <vt:lpstr>复习</vt:lpstr>
      <vt:lpstr>存在性</vt:lpstr>
      <vt:lpstr>针对多项式的具体解法</vt:lpstr>
      <vt:lpstr>针对以幂函数为基多项式的具体解法</vt:lpstr>
      <vt:lpstr>以幂函数为基的最佳平方逼近示例</vt:lpstr>
      <vt:lpstr>问题解决了没有？</vt:lpstr>
      <vt:lpstr>如果选取的基是正交基的话</vt:lpstr>
      <vt:lpstr>衍生的结论</vt:lpstr>
      <vt:lpstr>收敛性</vt:lpstr>
      <vt:lpstr>具体的正交基</vt:lpstr>
      <vt:lpstr>误差估计</vt:lpstr>
      <vt:lpstr>以勒让德多项式为基求最佳平方逼近示例</vt:lpstr>
      <vt:lpstr>几个结论</vt:lpstr>
      <vt:lpstr>复习</vt:lpstr>
      <vt:lpstr>求最佳一致逼近示例一</vt:lpstr>
      <vt:lpstr>求最佳一致逼近示例二</vt:lpstr>
      <vt:lpstr>求最佳平方逼近示例</vt:lpstr>
      <vt:lpstr>解法一：选幂函数做基</vt:lpstr>
      <vt:lpstr>解法一-1：选幂函数做基（不变换）</vt:lpstr>
      <vt:lpstr>解法二：选勒让德多项式做基</vt:lpstr>
      <vt:lpstr>解法三：自己构造正交多项式基</vt:lpstr>
      <vt:lpstr>如果要逼近的是离散点如何？</vt:lpstr>
      <vt:lpstr>曲线拟合的误差选择</vt:lpstr>
      <vt:lpstr>曲线拟合的最小二乘法</vt:lpstr>
      <vt:lpstr>推广</vt:lpstr>
      <vt:lpstr>曲线拟合问题的本质</vt:lpstr>
      <vt:lpstr>复习：最佳平方逼近问题求解思路</vt:lpstr>
      <vt:lpstr>复习：最佳平方逼近问题求解方法</vt:lpstr>
      <vt:lpstr>类似的</vt:lpstr>
      <vt:lpstr>类似的</vt:lpstr>
      <vt:lpstr>不类似的部分</vt:lpstr>
      <vt:lpstr>哈尔（Haar）条件</vt:lpstr>
      <vt:lpstr>选择幂函数为基的解法</vt:lpstr>
      <vt:lpstr>最小二乘线性拟合示例一</vt:lpstr>
      <vt:lpstr>例9求解过程</vt:lpstr>
      <vt:lpstr>求解过程中要注意的问题</vt:lpstr>
      <vt:lpstr>最小二乘线性拟合示例二</vt:lpstr>
      <vt:lpstr>例10求解过程</vt:lpstr>
      <vt:lpstr>选幂函数为基函数的缺陷</vt:lpstr>
      <vt:lpstr>关于权ωi和点xi的“正交”函数族 k</vt:lpstr>
      <vt:lpstr>求法</vt:lpstr>
      <vt:lpstr>PowerPoint 演示文稿</vt:lpstr>
      <vt:lpstr>用二次多项式拟合又如何呢？</vt:lpstr>
      <vt:lpstr>二次多项式最小二乘拟合</vt:lpstr>
      <vt:lpstr>最小二乘曲线拟合心得</vt:lpstr>
      <vt:lpstr>习题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fifo</dc:creator>
  <cp:lastModifiedBy>颖 鞠</cp:lastModifiedBy>
  <cp:revision>127</cp:revision>
  <cp:lastPrinted>1601-01-01T00:00:00Z</cp:lastPrinted>
  <dcterms:created xsi:type="dcterms:W3CDTF">1601-01-01T00:00:00Z</dcterms:created>
  <dcterms:modified xsi:type="dcterms:W3CDTF">2025-03-18T08:42:45Z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